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8" d="100"/>
          <a:sy n="108" d="100"/>
        </p:scale>
        <p:origin x="-91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9" name="Underrubrik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sv-SE" smtClean="0"/>
              <a:t>Klicka här för att ändra format på underrubrik i bakgrunden</a:t>
            </a:r>
            <a:endParaRPr kumimoji="0" lang="en-US"/>
          </a:p>
        </p:txBody>
      </p:sp>
      <p:sp>
        <p:nvSpPr>
          <p:cNvPr id="28" name="Rubrik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sv-SE" smtClean="0"/>
              <a:t>Klicka här för att ändra format</a:t>
            </a:r>
            <a:endParaRPr kumimoji="0" lang="en-US"/>
          </a:p>
        </p:txBody>
      </p:sp>
      <p:cxnSp>
        <p:nvCxnSpPr>
          <p:cNvPr id="8" name="Rak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Rak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Ellips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Platshållare för datum 14"/>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2015-01-29</a:t>
            </a:fld>
            <a:endParaRPr lang="en-US"/>
          </a:p>
        </p:txBody>
      </p:sp>
      <p:sp>
        <p:nvSpPr>
          <p:cNvPr id="16" name="Platshållare för bildnummer 15"/>
          <p:cNvSpPr>
            <a:spLocks noGrp="1"/>
          </p:cNvSpPr>
          <p:nvPr>
            <p:ph type="sldNum" sz="quarter" idx="11"/>
          </p:nvPr>
        </p:nvSpPr>
        <p:spPr/>
        <p:txBody>
          <a:bodyPr/>
          <a:lstStyle/>
          <a:p>
            <a:pPr eaLnBrk="1" latinLnBrk="0" hangingPunct="1"/>
            <a:fld id="{D2E57653-3E58-4892-A7ED-712530ACC680}" type="slidenum">
              <a:rPr kumimoji="0" lang="en-US" smtClean="0"/>
              <a:pPr eaLnBrk="1" latinLnBrk="0" hangingPunct="1"/>
              <a:t>‹Nr.›</a:t>
            </a:fld>
            <a:endParaRPr kumimoji="0" lang="en-US"/>
          </a:p>
        </p:txBody>
      </p:sp>
      <p:sp>
        <p:nvSpPr>
          <p:cNvPr id="17" name="Platshållare för sidfot 16"/>
          <p:cNvSpPr>
            <a:spLocks noGrp="1"/>
          </p:cNvSpPr>
          <p:nvPr>
            <p:ph type="ftr" sz="quarter" idx="12"/>
          </p:nvPr>
        </p:nvSpPr>
        <p:spPr/>
        <p:txBody>
          <a:bodyPr/>
          <a:lstStyle/>
          <a:p>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9" name="Platshållare för innehåll 8"/>
          <p:cNvSpPr>
            <a:spLocks noGrp="1"/>
          </p:cNvSpPr>
          <p:nvPr>
            <p:ph idx="1"/>
          </p:nvPr>
        </p:nvSpPr>
        <p:spPr>
          <a:xfrm>
            <a:off x="457200" y="1524000"/>
            <a:ext cx="8229600" cy="4572000"/>
          </a:xfrm>
        </p:spPr>
        <p:txBody>
          <a:bodyPr/>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
        <p:nvSpPr>
          <p:cNvPr id="14" name="Platshållare för datum 13"/>
          <p:cNvSpPr>
            <a:spLocks noGrp="1"/>
          </p:cNvSpPr>
          <p:nvPr>
            <p:ph type="dt" sz="half" idx="14"/>
          </p:nvPr>
        </p:nvSpPr>
        <p:spPr/>
        <p:txBody>
          <a:bodyPr/>
          <a:lstStyle/>
          <a:p>
            <a:pPr eaLnBrk="1" latinLnBrk="0" hangingPunct="1"/>
            <a:fld id="{B41ABA4E-CD72-497B-97AA-7213B3980F60}" type="datetimeFigureOut">
              <a:rPr lang="en-US" smtClean="0"/>
              <a:pPr eaLnBrk="1" latinLnBrk="0" hangingPunct="1"/>
              <a:t>2015-01-29</a:t>
            </a:fld>
            <a:endParaRPr lang="en-US"/>
          </a:p>
        </p:txBody>
      </p:sp>
      <p:sp>
        <p:nvSpPr>
          <p:cNvPr id="15" name="Platshållare för bildnummer 14"/>
          <p:cNvSpPr>
            <a:spLocks noGrp="1"/>
          </p:cNvSpPr>
          <p:nvPr>
            <p:ph type="sldNum" sz="quarter" idx="15"/>
          </p:nvPr>
        </p:nvSpPr>
        <p:spPr/>
        <p:txBody>
          <a:bodyPr/>
          <a:lstStyle>
            <a:lvl1pPr algn="ctr">
              <a:defRPr/>
            </a:lvl1pPr>
          </a:lstStyle>
          <a:p>
            <a:pPr eaLnBrk="1" latinLnBrk="0" hangingPunct="1"/>
            <a:fld id="{D2E57653-3E58-4892-A7ED-712530ACC680}" type="slidenum">
              <a:rPr kumimoji="0" lang="en-US" smtClean="0"/>
              <a:pPr eaLnBrk="1" latinLnBrk="0" hangingPunct="1"/>
              <a:t>‹Nr.›</a:t>
            </a:fld>
            <a:endParaRPr kumimoji="0" lang="en-US"/>
          </a:p>
        </p:txBody>
      </p:sp>
      <p:sp>
        <p:nvSpPr>
          <p:cNvPr id="16" name="Platshållare för sidfot 15"/>
          <p:cNvSpPr>
            <a:spLocks noGrp="1"/>
          </p:cNvSpPr>
          <p:nvPr>
            <p:ph type="ftr" sz="quarter" idx="16"/>
          </p:nvPr>
        </p:nvSpPr>
        <p:spPr/>
        <p:txBody>
          <a:bodyPr/>
          <a:lstStyle/>
          <a:p>
            <a:endParaRPr kumimoji="0" lang="en-US"/>
          </a:p>
        </p:txBody>
      </p:sp>
      <p:sp>
        <p:nvSpPr>
          <p:cNvPr id="17" name="Rubrik 16"/>
          <p:cNvSpPr>
            <a:spLocks noGrp="1"/>
          </p:cNvSpPr>
          <p:nvPr>
            <p:ph type="title"/>
          </p:nvPr>
        </p:nvSpPr>
        <p:spPr/>
        <p:txBody>
          <a:bodyPr rtlCol="0" anchor="b" anchorCtr="0"/>
          <a:lstStyle/>
          <a:p>
            <a:r>
              <a:rPr kumimoji="0" lang="sv-SE" smtClean="0"/>
              <a:t>Klicka här för att ändra format</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2015-01-29</a:t>
            </a:fld>
            <a:endParaRPr lang="en-US"/>
          </a:p>
        </p:txBody>
      </p:sp>
      <p:sp>
        <p:nvSpPr>
          <p:cNvPr id="5" name="Platshållare för sidfot 4"/>
          <p:cNvSpPr>
            <a:spLocks noGrp="1"/>
          </p:cNvSpPr>
          <p:nvPr>
            <p:ph type="ftr" sz="quarter" idx="11"/>
          </p:nvPr>
        </p:nvSpPr>
        <p:spPr/>
        <p:txBody>
          <a:bodyPr/>
          <a:lstStyle/>
          <a:p>
            <a:endParaRPr kumimoji="0" lang="en-US"/>
          </a:p>
        </p:txBody>
      </p:sp>
      <p:sp>
        <p:nvSpPr>
          <p:cNvPr id="6" name="Platshållare för bildnummer 5"/>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‹Nr.›</a:t>
            </a:fld>
            <a:endParaRPr kumimoji="0" lang="en-US"/>
          </a:p>
        </p:txBody>
      </p:sp>
      <p:sp>
        <p:nvSpPr>
          <p:cNvPr id="2" name="Rubrik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sv-SE" smtClean="0"/>
              <a:t>Klicka här för att ändra format</a:t>
            </a:r>
            <a:endParaRPr kumimoji="0" lang="en-US"/>
          </a:p>
        </p:txBody>
      </p:sp>
      <p:sp>
        <p:nvSpPr>
          <p:cNvPr id="3" name="Platshållare för text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sv-SE" smtClean="0"/>
              <a:t>Klicka här för att ändra format på bakgrundstexten</a:t>
            </a:r>
          </a:p>
        </p:txBody>
      </p:sp>
      <p:cxnSp>
        <p:nvCxnSpPr>
          <p:cNvPr id="7" name="Rak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5" name="Platshållare för datum 4"/>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2015-01-29</a:t>
            </a:fld>
            <a:endParaRPr lang="en-US"/>
          </a:p>
        </p:txBody>
      </p:sp>
      <p:sp>
        <p:nvSpPr>
          <p:cNvPr id="6" name="Platshållare för sidfot 5"/>
          <p:cNvSpPr>
            <a:spLocks noGrp="1"/>
          </p:cNvSpPr>
          <p:nvPr>
            <p:ph type="ftr" sz="quarter" idx="11"/>
          </p:nvPr>
        </p:nvSpPr>
        <p:spPr/>
        <p:txBody>
          <a:bodyPr/>
          <a:lstStyle/>
          <a:p>
            <a:endParaRPr kumimoji="0" lang="en-US"/>
          </a:p>
        </p:txBody>
      </p:sp>
      <p:sp>
        <p:nvSpPr>
          <p:cNvPr id="7" name="Platshållare för bildnummer 6"/>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‹Nr.›</a:t>
            </a:fld>
            <a:endParaRPr kumimoji="0" lang="en-US"/>
          </a:p>
        </p:txBody>
      </p:sp>
      <p:sp>
        <p:nvSpPr>
          <p:cNvPr id="2" name="Rubrik 1"/>
          <p:cNvSpPr>
            <a:spLocks noGrp="1"/>
          </p:cNvSpPr>
          <p:nvPr>
            <p:ph type="title"/>
          </p:nvPr>
        </p:nvSpPr>
        <p:spPr/>
        <p:txBody>
          <a:bodyPr/>
          <a:lstStyle/>
          <a:p>
            <a:r>
              <a:rPr kumimoji="0" lang="sv-SE" smtClean="0"/>
              <a:t>Klicka här för att ändra format</a:t>
            </a:r>
            <a:endParaRPr kumimoji="0" lang="en-US"/>
          </a:p>
        </p:txBody>
      </p:sp>
      <p:sp>
        <p:nvSpPr>
          <p:cNvPr id="11" name="Platshållare för innehåll 10"/>
          <p:cNvSpPr>
            <a:spLocks noGrp="1"/>
          </p:cNvSpPr>
          <p:nvPr>
            <p:ph sz="half" idx="1"/>
          </p:nvPr>
        </p:nvSpPr>
        <p:spPr>
          <a:xfrm>
            <a:off x="457200" y="1524000"/>
            <a:ext cx="4059936" cy="4572000"/>
          </a:xfrm>
        </p:spPr>
        <p:txBody>
          <a:bodyPr/>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
        <p:nvSpPr>
          <p:cNvPr id="13" name="Platshållare för innehåll 12"/>
          <p:cNvSpPr>
            <a:spLocks noGrp="1"/>
          </p:cNvSpPr>
          <p:nvPr>
            <p:ph sz="half" idx="2"/>
          </p:nvPr>
        </p:nvSpPr>
        <p:spPr>
          <a:xfrm>
            <a:off x="4648200" y="1524000"/>
            <a:ext cx="4059936" cy="4572000"/>
          </a:xfrm>
        </p:spPr>
        <p:txBody>
          <a:bodyPr/>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9" name="Platshållare för bildnummer 8"/>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‹Nr.›</a:t>
            </a:fld>
            <a:endParaRPr kumimoji="0" lang="en-US"/>
          </a:p>
        </p:txBody>
      </p:sp>
      <p:sp>
        <p:nvSpPr>
          <p:cNvPr id="8" name="Platshållare för sidfot 7"/>
          <p:cNvSpPr>
            <a:spLocks noGrp="1"/>
          </p:cNvSpPr>
          <p:nvPr>
            <p:ph type="ftr" sz="quarter" idx="11"/>
          </p:nvPr>
        </p:nvSpPr>
        <p:spPr/>
        <p:txBody>
          <a:bodyPr/>
          <a:lstStyle/>
          <a:p>
            <a:endParaRPr kumimoji="0" lang="en-US"/>
          </a:p>
        </p:txBody>
      </p:sp>
      <p:sp>
        <p:nvSpPr>
          <p:cNvPr id="7" name="Platshållare för datum 6"/>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2015-01-29</a:t>
            </a:fld>
            <a:endParaRPr lang="en-US"/>
          </a:p>
        </p:txBody>
      </p:sp>
      <p:sp>
        <p:nvSpPr>
          <p:cNvPr id="3" name="Platshållare för text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sv-SE" smtClean="0"/>
              <a:t>Klicka här för att ändra format på bakgrundstexten</a:t>
            </a:r>
          </a:p>
        </p:txBody>
      </p:sp>
      <p:sp>
        <p:nvSpPr>
          <p:cNvPr id="32" name="Platshållare för innehåll 31"/>
          <p:cNvSpPr>
            <a:spLocks noGrp="1"/>
          </p:cNvSpPr>
          <p:nvPr>
            <p:ph sz="half" idx="2"/>
          </p:nvPr>
        </p:nvSpPr>
        <p:spPr>
          <a:xfrm>
            <a:off x="457200" y="2201896"/>
            <a:ext cx="4038600" cy="3913632"/>
          </a:xfrm>
        </p:spPr>
        <p:txBody>
          <a:bodyPr/>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
        <p:nvSpPr>
          <p:cNvPr id="34" name="Platshållare för innehåll 33"/>
          <p:cNvSpPr>
            <a:spLocks noGrp="1"/>
          </p:cNvSpPr>
          <p:nvPr>
            <p:ph sz="quarter" idx="4"/>
          </p:nvPr>
        </p:nvSpPr>
        <p:spPr>
          <a:xfrm>
            <a:off x="4649788" y="2201896"/>
            <a:ext cx="4038600" cy="3913632"/>
          </a:xfrm>
        </p:spPr>
        <p:txBody>
          <a:bodyPr/>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
        <p:nvSpPr>
          <p:cNvPr id="2" name="Rubrik 1"/>
          <p:cNvSpPr>
            <a:spLocks noGrp="1"/>
          </p:cNvSpPr>
          <p:nvPr>
            <p:ph type="title"/>
          </p:nvPr>
        </p:nvSpPr>
        <p:spPr>
          <a:xfrm>
            <a:off x="457200" y="155448"/>
            <a:ext cx="8229600" cy="1143000"/>
          </a:xfrm>
        </p:spPr>
        <p:txBody>
          <a:bodyPr anchor="b" anchorCtr="0"/>
          <a:lstStyle>
            <a:lvl1pPr>
              <a:defRPr/>
            </a:lvl1pPr>
          </a:lstStyle>
          <a:p>
            <a:r>
              <a:rPr kumimoji="0" lang="sv-SE" smtClean="0"/>
              <a:t>Klicka här för att ändra format</a:t>
            </a:r>
            <a:endParaRPr kumimoji="0" lang="en-US"/>
          </a:p>
        </p:txBody>
      </p:sp>
      <p:sp>
        <p:nvSpPr>
          <p:cNvPr id="12" name="Platshållare för text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sv-SE" smtClean="0"/>
              <a:t>Klicka här för att ändra format på bakgrundstexten</a:t>
            </a:r>
          </a:p>
        </p:txBody>
      </p:sp>
      <p:cxnSp>
        <p:nvCxnSpPr>
          <p:cNvPr id="10" name="Rak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Rak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2015-01-29</a:t>
            </a:fld>
            <a:endParaRPr lang="en-US"/>
          </a:p>
        </p:txBody>
      </p:sp>
      <p:sp>
        <p:nvSpPr>
          <p:cNvPr id="4" name="Platshållare för sidfot 3"/>
          <p:cNvSpPr>
            <a:spLocks noGrp="1"/>
          </p:cNvSpPr>
          <p:nvPr>
            <p:ph type="ftr" sz="quarter" idx="11"/>
          </p:nvPr>
        </p:nvSpPr>
        <p:spPr/>
        <p:txBody>
          <a:bodyPr/>
          <a:lstStyle/>
          <a:p>
            <a:endParaRPr kumimoji="0" lang="en-US"/>
          </a:p>
        </p:txBody>
      </p:sp>
      <p:sp>
        <p:nvSpPr>
          <p:cNvPr id="5" name="Platshållare för bildnummer 4"/>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‹Nr.›</a:t>
            </a:fld>
            <a:endParaRPr kumimoji="0" lang="en-US"/>
          </a:p>
        </p:txBody>
      </p:sp>
      <p:sp>
        <p:nvSpPr>
          <p:cNvPr id="2" name="Rubrik 1"/>
          <p:cNvSpPr>
            <a:spLocks noGrp="1"/>
          </p:cNvSpPr>
          <p:nvPr>
            <p:ph type="title"/>
          </p:nvPr>
        </p:nvSpPr>
        <p:spPr/>
        <p:txBody>
          <a:bodyPr/>
          <a:lstStyle/>
          <a:p>
            <a:r>
              <a:rPr kumimoji="0" lang="sv-SE" smtClean="0"/>
              <a:t>Klicka här för att ändra format</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2015-01-29</a:t>
            </a:fld>
            <a:endParaRPr lang="en-US"/>
          </a:p>
        </p:txBody>
      </p:sp>
      <p:sp>
        <p:nvSpPr>
          <p:cNvPr id="3" name="Platshållare för sidfot 2"/>
          <p:cNvSpPr>
            <a:spLocks noGrp="1"/>
          </p:cNvSpPr>
          <p:nvPr>
            <p:ph type="ftr" sz="quarter" idx="11"/>
          </p:nvPr>
        </p:nvSpPr>
        <p:spPr/>
        <p:txBody>
          <a:bodyPr/>
          <a:lstStyle/>
          <a:p>
            <a:endParaRPr kumimoji="0" lang="en-US"/>
          </a:p>
        </p:txBody>
      </p:sp>
      <p:sp>
        <p:nvSpPr>
          <p:cNvPr id="4" name="Platshållare för bildnummer 3"/>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‹Nr.›</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nehåll med bildtext">
    <p:spTree>
      <p:nvGrpSpPr>
        <p:cNvPr id="1" name=""/>
        <p:cNvGrpSpPr/>
        <p:nvPr/>
      </p:nvGrpSpPr>
      <p:grpSpPr>
        <a:xfrm>
          <a:off x="0" y="0"/>
          <a:ext cx="0" cy="0"/>
          <a:chOff x="0" y="0"/>
          <a:chExt cx="0" cy="0"/>
        </a:xfrm>
      </p:grpSpPr>
      <p:sp>
        <p:nvSpPr>
          <p:cNvPr id="29" name="Platshållare för innehåll 28"/>
          <p:cNvSpPr>
            <a:spLocks noGrp="1"/>
          </p:cNvSpPr>
          <p:nvPr>
            <p:ph sz="quarter" idx="1"/>
          </p:nvPr>
        </p:nvSpPr>
        <p:spPr>
          <a:xfrm>
            <a:off x="457200" y="457200"/>
            <a:ext cx="6248400" cy="5715000"/>
          </a:xfrm>
        </p:spPr>
        <p:txBody>
          <a:bodyPr/>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
        <p:nvSpPr>
          <p:cNvPr id="3" name="Platshållare för text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sv-SE" smtClean="0"/>
              <a:t>Klicka här för att ändra format på bakgrundstexten</a:t>
            </a:r>
          </a:p>
        </p:txBody>
      </p:sp>
      <p:sp>
        <p:nvSpPr>
          <p:cNvPr id="31" name="Rubrik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sv-SE" smtClean="0"/>
              <a:t>Klicka här för att ändra format</a:t>
            </a:r>
            <a:endParaRPr kumimoji="0" lang="en-US"/>
          </a:p>
        </p:txBody>
      </p:sp>
      <p:sp>
        <p:nvSpPr>
          <p:cNvPr id="8" name="Platshållare för datum 7"/>
          <p:cNvSpPr>
            <a:spLocks noGrp="1"/>
          </p:cNvSpPr>
          <p:nvPr>
            <p:ph type="dt" sz="half" idx="14"/>
          </p:nvPr>
        </p:nvSpPr>
        <p:spPr/>
        <p:txBody>
          <a:bodyPr/>
          <a:lstStyle/>
          <a:p>
            <a:pPr eaLnBrk="1" latinLnBrk="0" hangingPunct="1"/>
            <a:fld id="{B41ABA4E-CD72-497B-97AA-7213B3980F60}" type="datetimeFigureOut">
              <a:rPr lang="en-US" smtClean="0"/>
              <a:pPr eaLnBrk="1" latinLnBrk="0" hangingPunct="1"/>
              <a:t>2015-01-29</a:t>
            </a:fld>
            <a:endParaRPr lang="en-US"/>
          </a:p>
        </p:txBody>
      </p:sp>
      <p:sp>
        <p:nvSpPr>
          <p:cNvPr id="9" name="Platshållare för bildnummer 8"/>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‹Nr.›</a:t>
            </a:fld>
            <a:endParaRPr kumimoji="0" lang="en-US"/>
          </a:p>
        </p:txBody>
      </p:sp>
      <p:sp>
        <p:nvSpPr>
          <p:cNvPr id="10" name="Platshållare för sidfot 9"/>
          <p:cNvSpPr>
            <a:spLocks noGrp="1"/>
          </p:cNvSpPr>
          <p:nvPr>
            <p:ph type="ftr" sz="quarter" idx="16"/>
          </p:nvPr>
        </p:nvSpPr>
        <p:spPr/>
        <p:txBody>
          <a:bodyPr/>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sv-SE" smtClean="0"/>
              <a:t>Klicka här för att ändra format</a:t>
            </a:r>
            <a:endParaRPr kumimoji="0" lang="en-US"/>
          </a:p>
        </p:txBody>
      </p:sp>
      <p:sp>
        <p:nvSpPr>
          <p:cNvPr id="3" name="Platshållare för bild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sv-SE" smtClean="0"/>
              <a:t>Dra bilden till platshållaren eller klicka på ikonen för att lägga till den</a:t>
            </a:r>
            <a:endParaRPr kumimoji="0" lang="en-US"/>
          </a:p>
        </p:txBody>
      </p:sp>
      <p:sp>
        <p:nvSpPr>
          <p:cNvPr id="4" name="Platshållare för text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sv-SE" smtClean="0"/>
              <a:t>Klicka här för att ändra format på bakgrundstexten</a:t>
            </a:r>
          </a:p>
        </p:txBody>
      </p:sp>
      <p:sp>
        <p:nvSpPr>
          <p:cNvPr id="8" name="Platshållare för datum 7"/>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2015-01-29</a:t>
            </a:fld>
            <a:endParaRPr lang="en-US"/>
          </a:p>
        </p:txBody>
      </p:sp>
      <p:sp>
        <p:nvSpPr>
          <p:cNvPr id="9" name="Platshållare för bildnummer 8"/>
          <p:cNvSpPr>
            <a:spLocks noGrp="1"/>
          </p:cNvSpPr>
          <p:nvPr>
            <p:ph type="sldNum" sz="quarter" idx="11"/>
          </p:nvPr>
        </p:nvSpPr>
        <p:spPr/>
        <p:txBody>
          <a:bodyPr/>
          <a:lstStyle/>
          <a:p>
            <a:pPr eaLnBrk="1" latinLnBrk="0" hangingPunct="1"/>
            <a:fld id="{D2E57653-3E58-4892-A7ED-712530ACC680}" type="slidenum">
              <a:rPr kumimoji="0" lang="en-US" smtClean="0"/>
              <a:pPr eaLnBrk="1" latinLnBrk="0" hangingPunct="1"/>
              <a:t>‹Nr.›</a:t>
            </a:fld>
            <a:endParaRPr kumimoji="0" lang="en-US"/>
          </a:p>
        </p:txBody>
      </p:sp>
      <p:sp>
        <p:nvSpPr>
          <p:cNvPr id="10" name="Platshållare för sidfot 9"/>
          <p:cNvSpPr>
            <a:spLocks noGrp="1"/>
          </p:cNvSpPr>
          <p:nvPr>
            <p:ph type="ftr" sz="quarter" idx="12"/>
          </p:nvPr>
        </p:nvSpPr>
        <p:spPr/>
        <p:txBody>
          <a:bodyPr/>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kumimoji="0" lang="sv-SE" smtClean="0"/>
              <a:t>Klicka här för att ändra format</a:t>
            </a:r>
            <a:endParaRPr kumimoji="0" lang="en-US"/>
          </a:p>
        </p:txBody>
      </p:sp>
      <p:sp>
        <p:nvSpPr>
          <p:cNvPr id="3" name="Platshållare för lodrät text 2"/>
          <p:cNvSpPr>
            <a:spLocks noGrp="1"/>
          </p:cNvSpPr>
          <p:nvPr>
            <p:ph type="body" orient="vert" idx="1"/>
          </p:nvPr>
        </p:nvSpPr>
        <p:spPr/>
        <p:txBody>
          <a:bodyPr vert="eaVert"/>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
        <p:nvSpPr>
          <p:cNvPr id="4" name="Platshållare för datum 3"/>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2015-01-29</a:t>
            </a:fld>
            <a:endParaRPr lang="en-US"/>
          </a:p>
        </p:txBody>
      </p:sp>
      <p:sp>
        <p:nvSpPr>
          <p:cNvPr id="5" name="Platshållare för sidfot 4"/>
          <p:cNvSpPr>
            <a:spLocks noGrp="1"/>
          </p:cNvSpPr>
          <p:nvPr>
            <p:ph type="ftr" sz="quarter" idx="11"/>
          </p:nvPr>
        </p:nvSpPr>
        <p:spPr/>
        <p:txBody>
          <a:bodyPr/>
          <a:lstStyle/>
          <a:p>
            <a:endParaRPr kumimoji="0" lang="en-US"/>
          </a:p>
        </p:txBody>
      </p:sp>
      <p:sp>
        <p:nvSpPr>
          <p:cNvPr id="6" name="Platshållare för bildnummer 5"/>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‹Nr.›</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kumimoji="0" lang="sv-SE" smtClean="0"/>
              <a:t>Klicka här för att ändra format</a:t>
            </a:r>
            <a:endParaRPr kumimoji="0" lang="en-US"/>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eaLnBrk="1" latinLnBrk="0" hangingPunct="1"/>
            <a:r>
              <a:rPr lang="sv-SE" smtClean="0"/>
              <a:t>Klicka här för att ändra format på bakgrundstexten</a:t>
            </a:r>
          </a:p>
          <a:p>
            <a:pPr lvl="1" eaLnBrk="1" latinLnBrk="0" hangingPunct="1"/>
            <a:r>
              <a:rPr lang="sv-SE" smtClean="0"/>
              <a:t>Nivå två</a:t>
            </a:r>
          </a:p>
          <a:p>
            <a:pPr lvl="2" eaLnBrk="1" latinLnBrk="0" hangingPunct="1"/>
            <a:r>
              <a:rPr lang="sv-SE" smtClean="0"/>
              <a:t>Nivå tre</a:t>
            </a:r>
          </a:p>
          <a:p>
            <a:pPr lvl="3" eaLnBrk="1" latinLnBrk="0" hangingPunct="1"/>
            <a:r>
              <a:rPr lang="sv-SE" smtClean="0"/>
              <a:t>Nivå fyra</a:t>
            </a:r>
          </a:p>
          <a:p>
            <a:pPr lvl="4" eaLnBrk="1" latinLnBrk="0" hangingPunct="1"/>
            <a:r>
              <a:rPr lang="sv-SE" smtClean="0"/>
              <a:t>Nivå fem</a:t>
            </a:r>
            <a:endParaRPr kumimoji="0" lang="en-US"/>
          </a:p>
        </p:txBody>
      </p:sp>
      <p:sp>
        <p:nvSpPr>
          <p:cNvPr id="4" name="Platshållare för datum 3"/>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2015-01-29</a:t>
            </a:fld>
            <a:endParaRPr lang="en-US"/>
          </a:p>
        </p:txBody>
      </p:sp>
      <p:sp>
        <p:nvSpPr>
          <p:cNvPr id="5" name="Platshållare för sidfot 4"/>
          <p:cNvSpPr>
            <a:spLocks noGrp="1"/>
          </p:cNvSpPr>
          <p:nvPr>
            <p:ph type="ftr" sz="quarter" idx="11"/>
          </p:nvPr>
        </p:nvSpPr>
        <p:spPr/>
        <p:txBody>
          <a:bodyPr/>
          <a:lstStyle/>
          <a:p>
            <a:endParaRPr kumimoji="0" lang="en-US"/>
          </a:p>
        </p:txBody>
      </p:sp>
      <p:sp>
        <p:nvSpPr>
          <p:cNvPr id="6" name="Platshållare för bildnummer 5"/>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‹Nr.›</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Platshållare för text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sv-SE" smtClean="0"/>
              <a:t>Klicka här för att ändra format på bakgrundstexten</a:t>
            </a:r>
          </a:p>
          <a:p>
            <a:pPr lvl="1" eaLnBrk="1" latinLnBrk="0" hangingPunct="1"/>
            <a:r>
              <a:rPr kumimoji="0" lang="sv-SE" smtClean="0"/>
              <a:t>Nivå två</a:t>
            </a:r>
          </a:p>
          <a:p>
            <a:pPr lvl="2" eaLnBrk="1" latinLnBrk="0" hangingPunct="1"/>
            <a:r>
              <a:rPr kumimoji="0" lang="sv-SE" smtClean="0"/>
              <a:t>Nivå tre</a:t>
            </a:r>
          </a:p>
          <a:p>
            <a:pPr lvl="3" eaLnBrk="1" latinLnBrk="0" hangingPunct="1"/>
            <a:r>
              <a:rPr kumimoji="0" lang="sv-SE" smtClean="0"/>
              <a:t>Nivå fyra</a:t>
            </a:r>
          </a:p>
          <a:p>
            <a:pPr lvl="4" eaLnBrk="1" latinLnBrk="0" hangingPunct="1"/>
            <a:r>
              <a:rPr kumimoji="0" lang="sv-SE" smtClean="0"/>
              <a:t>Nivå fem</a:t>
            </a:r>
            <a:endParaRPr kumimoji="0" lang="en-US"/>
          </a:p>
        </p:txBody>
      </p:sp>
      <p:sp>
        <p:nvSpPr>
          <p:cNvPr id="24" name="Platshållare för datum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pPr eaLnBrk="1" latinLnBrk="0" hangingPunct="1"/>
            <a:fld id="{B41ABA4E-CD72-497B-97AA-7213B3980F60}" type="datetimeFigureOut">
              <a:rPr lang="en-US" smtClean="0"/>
              <a:pPr eaLnBrk="1" latinLnBrk="0" hangingPunct="1"/>
              <a:t>2015-01-29</a:t>
            </a:fld>
            <a:endParaRPr lang="en-US"/>
          </a:p>
        </p:txBody>
      </p:sp>
      <p:sp>
        <p:nvSpPr>
          <p:cNvPr id="10" name="Platshållare för sidfot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kumimoji="0" lang="en-US"/>
          </a:p>
        </p:txBody>
      </p:sp>
      <p:sp>
        <p:nvSpPr>
          <p:cNvPr id="22" name="Platshållare för bildnumm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eaLnBrk="1" latinLnBrk="0" hangingPunct="1"/>
            <a:fld id="{D2E57653-3E58-4892-A7ED-712530ACC680}" type="slidenum">
              <a:rPr kumimoji="0" lang="en-US" smtClean="0"/>
              <a:pPr eaLnBrk="1" latinLnBrk="0" hangingPunct="1"/>
              <a:t>‹Nr.›</a:t>
            </a:fld>
            <a:endParaRPr kumimoji="0" lang="en-US"/>
          </a:p>
        </p:txBody>
      </p:sp>
      <p:sp>
        <p:nvSpPr>
          <p:cNvPr id="5" name="Platshållare för rubrik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sv-SE" smtClean="0"/>
              <a:t>Klicka här för att ändra format</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rubrik 1"/>
          <p:cNvSpPr>
            <a:spLocks noGrp="1"/>
          </p:cNvSpPr>
          <p:nvPr>
            <p:ph type="subTitle" idx="1"/>
          </p:nvPr>
        </p:nvSpPr>
        <p:spPr/>
        <p:txBody>
          <a:bodyPr/>
          <a:lstStyle/>
          <a:p>
            <a:r>
              <a:rPr lang="sv-SE" dirty="0" smtClean="0"/>
              <a:t>The </a:t>
            </a:r>
            <a:r>
              <a:rPr lang="sv-SE" dirty="0" err="1" smtClean="0"/>
              <a:t>first</a:t>
            </a:r>
            <a:r>
              <a:rPr lang="sv-SE" dirty="0" smtClean="0"/>
              <a:t> </a:t>
            </a:r>
            <a:r>
              <a:rPr lang="sv-SE" dirty="0" err="1" smtClean="0"/>
              <a:t>Kinbaku</a:t>
            </a:r>
            <a:r>
              <a:rPr lang="sv-SE" dirty="0" smtClean="0"/>
              <a:t> </a:t>
            </a:r>
            <a:r>
              <a:rPr lang="sv-SE" dirty="0" err="1" smtClean="0"/>
              <a:t>photo-book</a:t>
            </a:r>
            <a:endParaRPr lang="sv-SE" dirty="0" smtClean="0"/>
          </a:p>
          <a:p>
            <a:endParaRPr lang="sv-SE" dirty="0"/>
          </a:p>
        </p:txBody>
      </p:sp>
      <p:sp>
        <p:nvSpPr>
          <p:cNvPr id="3" name="Rubrik 2"/>
          <p:cNvSpPr>
            <a:spLocks noGrp="1"/>
          </p:cNvSpPr>
          <p:nvPr>
            <p:ph type="ctrTitle"/>
          </p:nvPr>
        </p:nvSpPr>
        <p:spPr/>
        <p:txBody>
          <a:bodyPr/>
          <a:lstStyle/>
          <a:p>
            <a:r>
              <a:rPr lang="sv-SE" dirty="0" err="1" smtClean="0"/>
              <a:t>Beautifully</a:t>
            </a:r>
            <a:r>
              <a:rPr lang="sv-SE" dirty="0" smtClean="0"/>
              <a:t> </a:t>
            </a:r>
            <a:r>
              <a:rPr lang="sv-SE" dirty="0" err="1" smtClean="0"/>
              <a:t>Bound</a:t>
            </a:r>
            <a:r>
              <a:rPr lang="sv-SE" dirty="0" smtClean="0"/>
              <a:t> (1953)</a:t>
            </a:r>
            <a:endParaRPr lang="sv-SE" dirty="0"/>
          </a:p>
        </p:txBody>
      </p:sp>
    </p:spTree>
    <p:extLst>
      <p:ext uri="{BB962C8B-B14F-4D97-AF65-F5344CB8AC3E}">
        <p14:creationId xmlns:p14="http://schemas.microsoft.com/office/powerpoint/2010/main" val="378565753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beautifully-bound-1a.jpg"/>
          <p:cNvPicPr>
            <a:picLocks noGrp="1" noChangeAspect="1"/>
          </p:cNvPicPr>
          <p:nvPr>
            <p:ph idx="1"/>
          </p:nvPr>
        </p:nvPicPr>
        <p:blipFill>
          <a:blip r:embed="rId2">
            <a:extLst>
              <a:ext uri="{28A0092B-C50C-407E-A947-70E740481C1C}">
                <a14:useLocalDpi xmlns:a14="http://schemas.microsoft.com/office/drawing/2010/main" val="0"/>
              </a:ext>
            </a:extLst>
          </a:blip>
          <a:srcRect l="-17500" r="-17500"/>
          <a:stretch>
            <a:fillRect/>
          </a:stretch>
        </p:blipFill>
        <p:spPr>
          <a:xfrm>
            <a:off x="457200" y="1371600"/>
            <a:ext cx="8229600" cy="4572000"/>
          </a:xfrm>
        </p:spPr>
      </p:pic>
      <p:sp>
        <p:nvSpPr>
          <p:cNvPr id="3" name="Rubrik 2"/>
          <p:cNvSpPr>
            <a:spLocks noGrp="1"/>
          </p:cNvSpPr>
          <p:nvPr>
            <p:ph type="title"/>
          </p:nvPr>
        </p:nvSpPr>
        <p:spPr/>
        <p:txBody>
          <a:bodyPr/>
          <a:lstStyle/>
          <a:p>
            <a:r>
              <a:rPr lang="sv-SE" dirty="0" err="1" smtClean="0"/>
              <a:t>Beautifully</a:t>
            </a:r>
            <a:r>
              <a:rPr lang="sv-SE" dirty="0" smtClean="0"/>
              <a:t> </a:t>
            </a:r>
            <a:r>
              <a:rPr lang="sv-SE" dirty="0" err="1" smtClean="0"/>
              <a:t>Bound</a:t>
            </a:r>
            <a:r>
              <a:rPr lang="sv-SE" dirty="0" smtClean="0"/>
              <a:t> (1953)</a:t>
            </a:r>
            <a:endParaRPr lang="sv-SE" dirty="0"/>
          </a:p>
        </p:txBody>
      </p:sp>
    </p:spTree>
    <p:extLst>
      <p:ext uri="{BB962C8B-B14F-4D97-AF65-F5344CB8AC3E}">
        <p14:creationId xmlns:p14="http://schemas.microsoft.com/office/powerpoint/2010/main" val="170157719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r>
              <a:rPr lang="en-GB" dirty="0"/>
              <a:t>In the summer of </a:t>
            </a:r>
            <a:r>
              <a:rPr lang="en-GB" dirty="0" smtClean="0"/>
              <a:t>1953, </a:t>
            </a:r>
            <a:r>
              <a:rPr lang="en-GB" dirty="0"/>
              <a:t>the first ever </a:t>
            </a:r>
            <a:r>
              <a:rPr lang="en-GB" dirty="0" err="1"/>
              <a:t>Kinbaku</a:t>
            </a:r>
            <a:r>
              <a:rPr lang="en-GB" dirty="0"/>
              <a:t> photo-book was published in Japan, in an edition of 500 copies. </a:t>
            </a:r>
            <a:endParaRPr lang="en-GB" dirty="0" smtClean="0"/>
          </a:p>
          <a:p>
            <a:r>
              <a:rPr lang="en-GB" dirty="0" smtClean="0"/>
              <a:t>Each</a:t>
            </a:r>
            <a:r>
              <a:rPr lang="en-GB" dirty="0"/>
              <a:t> volume was a hand made, hard bound album with 16 </a:t>
            </a:r>
            <a:r>
              <a:rPr lang="en-GB" dirty="0" smtClean="0"/>
              <a:t>photographs, glued onto the page, </a:t>
            </a:r>
            <a:r>
              <a:rPr lang="en-GB" dirty="0"/>
              <a:t>facing </a:t>
            </a:r>
            <a:r>
              <a:rPr lang="en-GB" dirty="0" smtClean="0"/>
              <a:t>a</a:t>
            </a:r>
            <a:r>
              <a:rPr lang="en-GB" dirty="0"/>
              <a:t> page of rice paper with </a:t>
            </a:r>
            <a:r>
              <a:rPr lang="en-GB" dirty="0" smtClean="0"/>
              <a:t>an accompanying text. </a:t>
            </a:r>
            <a:r>
              <a:rPr lang="en-GB" dirty="0"/>
              <a:t> </a:t>
            </a:r>
          </a:p>
          <a:p>
            <a:endParaRPr lang="sv-SE" dirty="0"/>
          </a:p>
        </p:txBody>
      </p:sp>
      <p:sp>
        <p:nvSpPr>
          <p:cNvPr id="3" name="Rubrik 2"/>
          <p:cNvSpPr>
            <a:spLocks noGrp="1"/>
          </p:cNvSpPr>
          <p:nvPr>
            <p:ph type="title"/>
          </p:nvPr>
        </p:nvSpPr>
        <p:spPr/>
        <p:txBody>
          <a:bodyPr/>
          <a:lstStyle/>
          <a:p>
            <a:r>
              <a:rPr lang="sv-SE" dirty="0" err="1" smtClean="0"/>
              <a:t>Early</a:t>
            </a:r>
            <a:r>
              <a:rPr lang="sv-SE" dirty="0" smtClean="0"/>
              <a:t> </a:t>
            </a:r>
            <a:r>
              <a:rPr lang="sv-SE" dirty="0" err="1" smtClean="0"/>
              <a:t>Kinbaku</a:t>
            </a:r>
            <a:r>
              <a:rPr lang="sv-SE" dirty="0" smtClean="0"/>
              <a:t> publishing</a:t>
            </a:r>
            <a:endParaRPr lang="sv-SE" dirty="0"/>
          </a:p>
        </p:txBody>
      </p:sp>
    </p:spTree>
    <p:extLst>
      <p:ext uri="{BB962C8B-B14F-4D97-AF65-F5344CB8AC3E}">
        <p14:creationId xmlns:p14="http://schemas.microsoft.com/office/powerpoint/2010/main" val="115997596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a:bodyPr>
          <a:lstStyle/>
          <a:p>
            <a:r>
              <a:rPr lang="sv-SE" dirty="0" smtClean="0"/>
              <a:t>The </a:t>
            </a:r>
            <a:r>
              <a:rPr lang="sv-SE" dirty="0" err="1"/>
              <a:t>rope</a:t>
            </a:r>
            <a:r>
              <a:rPr lang="sv-SE" dirty="0"/>
              <a:t> in </a:t>
            </a:r>
            <a:r>
              <a:rPr lang="sv-SE" i="1" dirty="0" err="1"/>
              <a:t>Beautifully</a:t>
            </a:r>
            <a:r>
              <a:rPr lang="sv-SE" i="1" dirty="0"/>
              <a:t> </a:t>
            </a:r>
            <a:r>
              <a:rPr lang="sv-SE" i="1" dirty="0" err="1"/>
              <a:t>Bound</a:t>
            </a:r>
            <a:r>
              <a:rPr lang="sv-SE" dirty="0"/>
              <a:t> </a:t>
            </a:r>
            <a:r>
              <a:rPr lang="sv-SE" dirty="0" err="1"/>
              <a:t>was</a:t>
            </a:r>
            <a:r>
              <a:rPr lang="sv-SE" dirty="0"/>
              <a:t> </a:t>
            </a:r>
            <a:r>
              <a:rPr lang="sv-SE" dirty="0" err="1"/>
              <a:t>done</a:t>
            </a:r>
            <a:r>
              <a:rPr lang="sv-SE" dirty="0"/>
              <a:t> by </a:t>
            </a:r>
            <a:r>
              <a:rPr lang="sv-SE" dirty="0" err="1"/>
              <a:t>Minomura</a:t>
            </a:r>
            <a:r>
              <a:rPr lang="sv-SE" dirty="0"/>
              <a:t> </a:t>
            </a:r>
            <a:r>
              <a:rPr lang="sv-SE" dirty="0" err="1"/>
              <a:t>Kou</a:t>
            </a:r>
            <a:r>
              <a:rPr lang="sv-SE" dirty="0"/>
              <a:t> (1920–1992). </a:t>
            </a:r>
            <a:endParaRPr lang="sv-SE" dirty="0" smtClean="0"/>
          </a:p>
          <a:p>
            <a:r>
              <a:rPr lang="sv-SE" dirty="0" err="1" smtClean="0"/>
              <a:t>Minomura</a:t>
            </a:r>
            <a:r>
              <a:rPr lang="sv-SE" dirty="0"/>
              <a:t>, a </a:t>
            </a:r>
            <a:r>
              <a:rPr lang="sv-SE" dirty="0" err="1"/>
              <a:t>pioneer</a:t>
            </a:r>
            <a:r>
              <a:rPr lang="sv-SE" dirty="0"/>
              <a:t> </a:t>
            </a:r>
            <a:r>
              <a:rPr lang="sv-SE" dirty="0" err="1"/>
              <a:t>of</a:t>
            </a:r>
            <a:r>
              <a:rPr lang="sv-SE" dirty="0"/>
              <a:t> </a:t>
            </a:r>
            <a:r>
              <a:rPr lang="sv-SE" dirty="0" err="1"/>
              <a:t>Kinbaku</a:t>
            </a:r>
            <a:r>
              <a:rPr lang="sv-SE" dirty="0"/>
              <a:t>, </a:t>
            </a:r>
            <a:r>
              <a:rPr lang="sv-SE" dirty="0" err="1"/>
              <a:t>was</a:t>
            </a:r>
            <a:r>
              <a:rPr lang="sv-SE" dirty="0"/>
              <a:t> a </a:t>
            </a:r>
            <a:r>
              <a:rPr lang="sv-SE" dirty="0" err="1"/>
              <a:t>friend</a:t>
            </a:r>
            <a:r>
              <a:rPr lang="sv-SE" dirty="0"/>
              <a:t> and student </a:t>
            </a:r>
            <a:r>
              <a:rPr lang="sv-SE" dirty="0" err="1"/>
              <a:t>of</a:t>
            </a:r>
            <a:r>
              <a:rPr lang="sv-SE" dirty="0"/>
              <a:t> </a:t>
            </a:r>
            <a:r>
              <a:rPr lang="sv-SE" dirty="0" err="1"/>
              <a:t>Itoh</a:t>
            </a:r>
            <a:r>
              <a:rPr lang="sv-SE" dirty="0"/>
              <a:t> </a:t>
            </a:r>
            <a:r>
              <a:rPr lang="sv-SE" dirty="0" err="1"/>
              <a:t>Seiu</a:t>
            </a:r>
            <a:r>
              <a:rPr lang="sv-SE" dirty="0"/>
              <a:t>. In addition </a:t>
            </a:r>
            <a:r>
              <a:rPr lang="sv-SE" dirty="0" err="1"/>
              <a:t>to</a:t>
            </a:r>
            <a:r>
              <a:rPr lang="sv-SE" dirty="0"/>
              <a:t> </a:t>
            </a:r>
            <a:r>
              <a:rPr lang="sv-SE" dirty="0" err="1"/>
              <a:t>his</a:t>
            </a:r>
            <a:r>
              <a:rPr lang="sv-SE" dirty="0"/>
              <a:t> </a:t>
            </a:r>
            <a:r>
              <a:rPr lang="sv-SE" dirty="0" err="1"/>
              <a:t>tying</a:t>
            </a:r>
            <a:r>
              <a:rPr lang="sv-SE" dirty="0"/>
              <a:t>, </a:t>
            </a:r>
            <a:r>
              <a:rPr lang="sv-SE" dirty="0" err="1"/>
              <a:t>he</a:t>
            </a:r>
            <a:r>
              <a:rPr lang="sv-SE" dirty="0"/>
              <a:t> </a:t>
            </a:r>
            <a:r>
              <a:rPr lang="sv-SE" dirty="0" err="1"/>
              <a:t>was</a:t>
            </a:r>
            <a:r>
              <a:rPr lang="sv-SE" dirty="0"/>
              <a:t> </a:t>
            </a:r>
            <a:r>
              <a:rPr lang="sv-SE" dirty="0" err="1"/>
              <a:t>also</a:t>
            </a:r>
            <a:r>
              <a:rPr lang="sv-SE" dirty="0"/>
              <a:t> an artist, </a:t>
            </a:r>
            <a:r>
              <a:rPr lang="sv-SE" dirty="0" err="1"/>
              <a:t>using</a:t>
            </a:r>
            <a:r>
              <a:rPr lang="sv-SE" dirty="0"/>
              <a:t> the </a:t>
            </a:r>
            <a:r>
              <a:rPr lang="sv-SE" dirty="0" err="1"/>
              <a:t>name</a:t>
            </a:r>
            <a:r>
              <a:rPr lang="sv-SE" dirty="0"/>
              <a:t> ”</a:t>
            </a:r>
            <a:r>
              <a:rPr lang="sv-SE" dirty="0" err="1"/>
              <a:t>Kita</a:t>
            </a:r>
            <a:r>
              <a:rPr lang="sv-SE" dirty="0"/>
              <a:t> </a:t>
            </a:r>
            <a:r>
              <a:rPr lang="sv-SE" dirty="0" err="1"/>
              <a:t>Reiko</a:t>
            </a:r>
            <a:r>
              <a:rPr lang="sv-SE" dirty="0"/>
              <a:t>”. </a:t>
            </a:r>
            <a:endParaRPr lang="sv-SE" dirty="0" smtClean="0"/>
          </a:p>
          <a:p>
            <a:r>
              <a:rPr lang="sv-SE" dirty="0" err="1" smtClean="0"/>
              <a:t>He</a:t>
            </a:r>
            <a:r>
              <a:rPr lang="sv-SE" dirty="0" smtClean="0"/>
              <a:t> </a:t>
            </a:r>
            <a:r>
              <a:rPr lang="sv-SE" dirty="0" err="1" smtClean="0"/>
              <a:t>had</a:t>
            </a:r>
            <a:r>
              <a:rPr lang="sv-SE" dirty="0" smtClean="0"/>
              <a:t> a </a:t>
            </a:r>
            <a:r>
              <a:rPr lang="sv-SE" dirty="0" err="1" smtClean="0"/>
              <a:t>direct</a:t>
            </a:r>
            <a:r>
              <a:rPr lang="sv-SE" dirty="0" smtClean="0"/>
              <a:t> </a:t>
            </a:r>
            <a:r>
              <a:rPr lang="sv-SE" dirty="0" err="1" smtClean="0"/>
              <a:t>influence</a:t>
            </a:r>
            <a:r>
              <a:rPr lang="sv-SE" dirty="0" smtClean="0"/>
              <a:t> </a:t>
            </a:r>
            <a:r>
              <a:rPr lang="sv-SE" dirty="0"/>
              <a:t>on </a:t>
            </a:r>
            <a:r>
              <a:rPr lang="sv-SE" dirty="0" err="1"/>
              <a:t>both</a:t>
            </a:r>
            <a:r>
              <a:rPr lang="sv-SE" dirty="0"/>
              <a:t> </a:t>
            </a:r>
            <a:r>
              <a:rPr lang="sv-SE" dirty="0" err="1"/>
              <a:t>Nureki</a:t>
            </a:r>
            <a:r>
              <a:rPr lang="sv-SE" dirty="0"/>
              <a:t> </a:t>
            </a:r>
            <a:r>
              <a:rPr lang="sv-SE" dirty="0" err="1"/>
              <a:t>Chimou</a:t>
            </a:r>
            <a:r>
              <a:rPr lang="sv-SE" dirty="0"/>
              <a:t> and </a:t>
            </a:r>
            <a:r>
              <a:rPr lang="sv-SE" dirty="0" err="1"/>
              <a:t>Yukimura</a:t>
            </a:r>
            <a:r>
              <a:rPr lang="sv-SE" dirty="0"/>
              <a:t> </a:t>
            </a:r>
            <a:r>
              <a:rPr lang="sv-SE" dirty="0" err="1"/>
              <a:t>Haruki</a:t>
            </a:r>
            <a:r>
              <a:rPr lang="sv-SE" dirty="0"/>
              <a:t>.</a:t>
            </a:r>
          </a:p>
          <a:p>
            <a:endParaRPr lang="sv-SE" dirty="0"/>
          </a:p>
        </p:txBody>
      </p:sp>
      <p:sp>
        <p:nvSpPr>
          <p:cNvPr id="3" name="Rubrik 2"/>
          <p:cNvSpPr>
            <a:spLocks noGrp="1"/>
          </p:cNvSpPr>
          <p:nvPr>
            <p:ph type="title"/>
          </p:nvPr>
        </p:nvSpPr>
        <p:spPr/>
        <p:txBody>
          <a:bodyPr/>
          <a:lstStyle/>
          <a:p>
            <a:r>
              <a:rPr lang="sv-SE" dirty="0" err="1" smtClean="0"/>
              <a:t>Rope</a:t>
            </a:r>
            <a:r>
              <a:rPr lang="sv-SE" dirty="0" smtClean="0"/>
              <a:t>: </a:t>
            </a:r>
            <a:r>
              <a:rPr lang="sv-SE" dirty="0" err="1" smtClean="0"/>
              <a:t>Minomura</a:t>
            </a:r>
            <a:r>
              <a:rPr lang="sv-SE" dirty="0" smtClean="0"/>
              <a:t> </a:t>
            </a:r>
            <a:r>
              <a:rPr lang="sv-SE" dirty="0" err="1" smtClean="0"/>
              <a:t>Kou</a:t>
            </a:r>
            <a:endParaRPr lang="sv-SE" dirty="0"/>
          </a:p>
        </p:txBody>
      </p:sp>
    </p:spTree>
    <p:extLst>
      <p:ext uri="{BB962C8B-B14F-4D97-AF65-F5344CB8AC3E}">
        <p14:creationId xmlns:p14="http://schemas.microsoft.com/office/powerpoint/2010/main" val="22609328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150px-Minomura.jpg"/>
          <p:cNvPicPr>
            <a:picLocks noGrp="1" noChangeAspect="1"/>
          </p:cNvPicPr>
          <p:nvPr>
            <p:ph idx="1"/>
          </p:nvPr>
        </p:nvPicPr>
        <p:blipFill rotWithShape="1">
          <a:blip r:embed="rId2">
            <a:extLst>
              <a:ext uri="{28A0092B-C50C-407E-A947-70E740481C1C}">
                <a14:useLocalDpi xmlns:a14="http://schemas.microsoft.com/office/drawing/2010/main" val="0"/>
              </a:ext>
            </a:extLst>
          </a:blip>
          <a:srcRect l="1706" t="-3333" r="-138107" b="3333"/>
          <a:stretch/>
        </p:blipFill>
        <p:spPr>
          <a:xfrm>
            <a:off x="468432" y="1371600"/>
            <a:ext cx="8229600" cy="4572000"/>
          </a:xfrm>
        </p:spPr>
      </p:pic>
      <p:sp>
        <p:nvSpPr>
          <p:cNvPr id="3" name="Rubrik 2"/>
          <p:cNvSpPr>
            <a:spLocks noGrp="1"/>
          </p:cNvSpPr>
          <p:nvPr>
            <p:ph type="title"/>
          </p:nvPr>
        </p:nvSpPr>
        <p:spPr/>
        <p:txBody>
          <a:bodyPr/>
          <a:lstStyle/>
          <a:p>
            <a:r>
              <a:rPr lang="sv-SE" dirty="0" err="1" smtClean="0"/>
              <a:t>Minomura</a:t>
            </a:r>
            <a:r>
              <a:rPr lang="sv-SE" dirty="0" smtClean="0"/>
              <a:t> </a:t>
            </a:r>
            <a:r>
              <a:rPr lang="sv-SE" dirty="0" err="1" smtClean="0"/>
              <a:t>Kou</a:t>
            </a:r>
            <a:r>
              <a:rPr lang="sv-SE" dirty="0" smtClean="0"/>
              <a:t> (”</a:t>
            </a:r>
            <a:r>
              <a:rPr lang="sv-SE" dirty="0" err="1" smtClean="0"/>
              <a:t>Kita</a:t>
            </a:r>
            <a:r>
              <a:rPr lang="sv-SE" dirty="0" smtClean="0"/>
              <a:t> </a:t>
            </a:r>
            <a:r>
              <a:rPr lang="sv-SE" dirty="0" err="1" smtClean="0"/>
              <a:t>Reiko</a:t>
            </a:r>
            <a:r>
              <a:rPr lang="sv-SE" dirty="0" smtClean="0"/>
              <a:t>”)</a:t>
            </a:r>
            <a:endParaRPr lang="sv-SE" dirty="0"/>
          </a:p>
        </p:txBody>
      </p:sp>
      <p:pic>
        <p:nvPicPr>
          <p:cNvPr id="7" name="Bildobjekt 6" descr="0000724058.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2436" y="1479600"/>
            <a:ext cx="3221273" cy="4464000"/>
          </a:xfrm>
          <a:prstGeom prst="rect">
            <a:avLst/>
          </a:prstGeom>
        </p:spPr>
      </p:pic>
    </p:spTree>
    <p:extLst>
      <p:ext uri="{BB962C8B-B14F-4D97-AF65-F5344CB8AC3E}">
        <p14:creationId xmlns:p14="http://schemas.microsoft.com/office/powerpoint/2010/main" val="280422790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r>
              <a:rPr lang="sv-SE" dirty="0"/>
              <a:t>Three </a:t>
            </a:r>
            <a:r>
              <a:rPr lang="sv-SE" dirty="0" err="1"/>
              <a:t>models</a:t>
            </a:r>
            <a:r>
              <a:rPr lang="sv-SE" dirty="0"/>
              <a:t> </a:t>
            </a:r>
            <a:r>
              <a:rPr lang="sv-SE" dirty="0" err="1"/>
              <a:t>appear</a:t>
            </a:r>
            <a:r>
              <a:rPr lang="sv-SE" dirty="0"/>
              <a:t> in the </a:t>
            </a:r>
            <a:r>
              <a:rPr lang="sv-SE" dirty="0" err="1"/>
              <a:t>book</a:t>
            </a:r>
            <a:r>
              <a:rPr lang="sv-SE" dirty="0"/>
              <a:t>. </a:t>
            </a:r>
            <a:r>
              <a:rPr lang="sv-SE" dirty="0" err="1" smtClean="0"/>
              <a:t>One</a:t>
            </a:r>
            <a:r>
              <a:rPr lang="sv-SE" dirty="0" smtClean="0"/>
              <a:t> </a:t>
            </a:r>
            <a:r>
              <a:rPr lang="sv-SE" dirty="0" err="1"/>
              <a:t>of</a:t>
            </a:r>
            <a:r>
              <a:rPr lang="sv-SE" dirty="0"/>
              <a:t> </a:t>
            </a:r>
            <a:r>
              <a:rPr lang="sv-SE" dirty="0" err="1"/>
              <a:t>them</a:t>
            </a:r>
            <a:r>
              <a:rPr lang="sv-SE" dirty="0"/>
              <a:t> is </a:t>
            </a:r>
            <a:r>
              <a:rPr lang="sv-SE" dirty="0" err="1"/>
              <a:t>Kawabata</a:t>
            </a:r>
            <a:r>
              <a:rPr lang="sv-SE" dirty="0"/>
              <a:t> </a:t>
            </a:r>
            <a:r>
              <a:rPr lang="sv-SE" dirty="0" err="1"/>
              <a:t>Tanako</a:t>
            </a:r>
            <a:r>
              <a:rPr lang="sv-SE" dirty="0"/>
              <a:t>. </a:t>
            </a:r>
          </a:p>
          <a:p>
            <a:r>
              <a:rPr lang="sv-SE" dirty="0"/>
              <a:t> </a:t>
            </a:r>
          </a:p>
          <a:p>
            <a:r>
              <a:rPr lang="sv-SE" dirty="0" err="1"/>
              <a:t>Kawabata</a:t>
            </a:r>
            <a:r>
              <a:rPr lang="sv-SE" dirty="0"/>
              <a:t> </a:t>
            </a:r>
            <a:r>
              <a:rPr lang="sv-SE" dirty="0" err="1" smtClean="0"/>
              <a:t>Tanako</a:t>
            </a:r>
            <a:r>
              <a:rPr lang="sv-SE" dirty="0" smtClean="0"/>
              <a:t> </a:t>
            </a:r>
            <a:r>
              <a:rPr lang="sv-SE" dirty="0" err="1" smtClean="0"/>
              <a:t>also</a:t>
            </a:r>
            <a:r>
              <a:rPr lang="sv-SE" dirty="0" smtClean="0"/>
              <a:t> </a:t>
            </a:r>
            <a:r>
              <a:rPr lang="sv-SE" dirty="0" err="1"/>
              <a:t>tied</a:t>
            </a:r>
            <a:r>
              <a:rPr lang="sv-SE" dirty="0"/>
              <a:t> </a:t>
            </a:r>
            <a:r>
              <a:rPr lang="sv-SE" dirty="0" err="1"/>
              <a:t>herself</a:t>
            </a:r>
            <a:r>
              <a:rPr lang="sv-SE" dirty="0"/>
              <a:t>, and </a:t>
            </a:r>
            <a:r>
              <a:rPr lang="sv-SE" dirty="0" err="1"/>
              <a:t>had</a:t>
            </a:r>
            <a:r>
              <a:rPr lang="sv-SE" dirty="0"/>
              <a:t> </a:t>
            </a:r>
            <a:r>
              <a:rPr lang="sv-SE" dirty="0" err="1"/>
              <a:t>her</a:t>
            </a:r>
            <a:r>
              <a:rPr lang="sv-SE" dirty="0"/>
              <a:t> </a:t>
            </a:r>
            <a:r>
              <a:rPr lang="sv-SE" dirty="0" err="1"/>
              <a:t>ropework</a:t>
            </a:r>
            <a:r>
              <a:rPr lang="sv-SE" dirty="0"/>
              <a:t> </a:t>
            </a:r>
            <a:r>
              <a:rPr lang="sv-SE" dirty="0" err="1"/>
              <a:t>published</a:t>
            </a:r>
            <a:r>
              <a:rPr lang="sv-SE" dirty="0"/>
              <a:t> in the </a:t>
            </a:r>
            <a:r>
              <a:rPr lang="sv-SE" dirty="0" err="1"/>
              <a:t>magazine</a:t>
            </a:r>
            <a:r>
              <a:rPr lang="sv-SE" dirty="0"/>
              <a:t> </a:t>
            </a:r>
            <a:r>
              <a:rPr lang="sv-SE" dirty="0" err="1"/>
              <a:t>Kitan</a:t>
            </a:r>
            <a:r>
              <a:rPr lang="sv-SE" dirty="0"/>
              <a:t> Club </a:t>
            </a:r>
            <a:r>
              <a:rPr lang="sv-SE" dirty="0" smtClean="0"/>
              <a:t>in 1953</a:t>
            </a:r>
            <a:r>
              <a:rPr lang="sv-SE" dirty="0"/>
              <a:t> </a:t>
            </a:r>
            <a:r>
              <a:rPr lang="sv-SE" dirty="0" smtClean="0"/>
              <a:t>(the </a:t>
            </a:r>
            <a:r>
              <a:rPr lang="sv-SE" dirty="0"/>
              <a:t>same </a:t>
            </a:r>
            <a:r>
              <a:rPr lang="sv-SE" dirty="0" err="1" smtClean="0"/>
              <a:t>year</a:t>
            </a:r>
            <a:r>
              <a:rPr lang="sv-SE" dirty="0" smtClean="0"/>
              <a:t> </a:t>
            </a:r>
            <a:r>
              <a:rPr lang="sv-SE" dirty="0" err="1" smtClean="0"/>
              <a:t>that</a:t>
            </a:r>
            <a:r>
              <a:rPr lang="sv-SE" dirty="0" smtClean="0"/>
              <a:t> </a:t>
            </a:r>
            <a:r>
              <a:rPr lang="sv-SE" i="1" dirty="0" err="1" smtClean="0"/>
              <a:t>Beautifully</a:t>
            </a:r>
            <a:r>
              <a:rPr lang="sv-SE" i="1" dirty="0" smtClean="0"/>
              <a:t> </a:t>
            </a:r>
            <a:r>
              <a:rPr lang="sv-SE" i="1" dirty="0" err="1" smtClean="0"/>
              <a:t>Bound</a:t>
            </a:r>
            <a:r>
              <a:rPr lang="sv-SE" i="1" dirty="0" smtClean="0"/>
              <a:t> </a:t>
            </a:r>
            <a:r>
              <a:rPr lang="sv-SE" dirty="0" err="1" smtClean="0"/>
              <a:t>appeared</a:t>
            </a:r>
            <a:r>
              <a:rPr lang="sv-SE" dirty="0" smtClean="0"/>
              <a:t>). </a:t>
            </a:r>
            <a:r>
              <a:rPr lang="sv-SE" dirty="0" err="1" smtClean="0"/>
              <a:t>Interestingly</a:t>
            </a:r>
            <a:r>
              <a:rPr lang="sv-SE" dirty="0" smtClean="0"/>
              <a:t>, </a:t>
            </a:r>
            <a:r>
              <a:rPr lang="sv-SE" dirty="0"/>
              <a:t>the same </a:t>
            </a:r>
            <a:r>
              <a:rPr lang="sv-SE" dirty="0" err="1"/>
              <a:t>issue</a:t>
            </a:r>
            <a:r>
              <a:rPr lang="sv-SE" dirty="0"/>
              <a:t> </a:t>
            </a:r>
            <a:r>
              <a:rPr lang="sv-SE" dirty="0" err="1"/>
              <a:t>of</a:t>
            </a:r>
            <a:r>
              <a:rPr lang="sv-SE" dirty="0"/>
              <a:t> the </a:t>
            </a:r>
            <a:r>
              <a:rPr lang="sv-SE" dirty="0" err="1"/>
              <a:t>magazine</a:t>
            </a:r>
            <a:r>
              <a:rPr lang="sv-SE" dirty="0"/>
              <a:t> </a:t>
            </a:r>
            <a:r>
              <a:rPr lang="sv-SE" dirty="0" err="1"/>
              <a:t>contains</a:t>
            </a:r>
            <a:r>
              <a:rPr lang="sv-SE" dirty="0"/>
              <a:t> a </a:t>
            </a:r>
            <a:r>
              <a:rPr lang="sv-SE" dirty="0" err="1"/>
              <a:t>roundtable</a:t>
            </a:r>
            <a:r>
              <a:rPr lang="sv-SE" dirty="0"/>
              <a:t> </a:t>
            </a:r>
            <a:r>
              <a:rPr lang="sv-SE" dirty="0" err="1"/>
              <a:t>discussion</a:t>
            </a:r>
            <a:r>
              <a:rPr lang="sv-SE" dirty="0"/>
              <a:t> </a:t>
            </a:r>
            <a:r>
              <a:rPr lang="sv-SE" dirty="0" err="1"/>
              <a:t>amongst</a:t>
            </a:r>
            <a:r>
              <a:rPr lang="sv-SE" dirty="0"/>
              <a:t> </a:t>
            </a:r>
            <a:r>
              <a:rPr lang="sv-SE" dirty="0" err="1"/>
              <a:t>kinbaku</a:t>
            </a:r>
            <a:r>
              <a:rPr lang="sv-SE" dirty="0"/>
              <a:t> </a:t>
            </a:r>
            <a:r>
              <a:rPr lang="sv-SE" dirty="0" err="1"/>
              <a:t>models</a:t>
            </a:r>
            <a:r>
              <a:rPr lang="sv-SE" dirty="0"/>
              <a:t>, </a:t>
            </a:r>
            <a:r>
              <a:rPr lang="sv-SE" dirty="0" err="1"/>
              <a:t>also</a:t>
            </a:r>
            <a:r>
              <a:rPr lang="sv-SE" dirty="0"/>
              <a:t> led by </a:t>
            </a:r>
            <a:r>
              <a:rPr lang="sv-SE" dirty="0" err="1"/>
              <a:t>Kawabata</a:t>
            </a:r>
            <a:r>
              <a:rPr lang="sv-SE" dirty="0"/>
              <a:t> </a:t>
            </a:r>
            <a:r>
              <a:rPr lang="sv-SE" dirty="0" err="1"/>
              <a:t>Tanako</a:t>
            </a:r>
            <a:r>
              <a:rPr lang="sv-SE" dirty="0"/>
              <a:t>.</a:t>
            </a:r>
          </a:p>
          <a:p>
            <a:endParaRPr lang="sv-SE" dirty="0"/>
          </a:p>
        </p:txBody>
      </p:sp>
      <p:sp>
        <p:nvSpPr>
          <p:cNvPr id="3" name="Rubrik 2"/>
          <p:cNvSpPr>
            <a:spLocks noGrp="1"/>
          </p:cNvSpPr>
          <p:nvPr>
            <p:ph type="title"/>
          </p:nvPr>
        </p:nvSpPr>
        <p:spPr/>
        <p:txBody>
          <a:bodyPr/>
          <a:lstStyle/>
          <a:p>
            <a:r>
              <a:rPr lang="sv-SE" dirty="0" err="1"/>
              <a:t>Kawabata</a:t>
            </a:r>
            <a:r>
              <a:rPr lang="sv-SE" dirty="0"/>
              <a:t> </a:t>
            </a:r>
            <a:r>
              <a:rPr lang="sv-SE" dirty="0" err="1"/>
              <a:t>Tanako</a:t>
            </a:r>
            <a:endParaRPr lang="sv-SE" dirty="0"/>
          </a:p>
        </p:txBody>
      </p:sp>
    </p:spTree>
    <p:extLst>
      <p:ext uri="{BB962C8B-B14F-4D97-AF65-F5344CB8AC3E}">
        <p14:creationId xmlns:p14="http://schemas.microsoft.com/office/powerpoint/2010/main" val="106436107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Kawabata Tanako i Kitan Club sid 1.jpg"/>
          <p:cNvPicPr>
            <a:picLocks noGrp="1" noChangeAspect="1"/>
          </p:cNvPicPr>
          <p:nvPr>
            <p:ph idx="1"/>
          </p:nvPr>
        </p:nvPicPr>
        <p:blipFill>
          <a:blip r:embed="rId2">
            <a:extLst>
              <a:ext uri="{28A0092B-C50C-407E-A947-70E740481C1C}">
                <a14:useLocalDpi xmlns:a14="http://schemas.microsoft.com/office/drawing/2010/main" val="0"/>
              </a:ext>
            </a:extLst>
          </a:blip>
          <a:srcRect l="-77529" r="-77529"/>
          <a:stretch>
            <a:fillRect/>
          </a:stretch>
        </p:blipFill>
        <p:spPr>
          <a:xfrm>
            <a:off x="-1140825" y="1371600"/>
            <a:ext cx="8229600" cy="4572000"/>
          </a:xfrm>
        </p:spPr>
      </p:pic>
      <p:sp>
        <p:nvSpPr>
          <p:cNvPr id="3" name="Rubrik 2"/>
          <p:cNvSpPr>
            <a:spLocks noGrp="1"/>
          </p:cNvSpPr>
          <p:nvPr>
            <p:ph type="title"/>
          </p:nvPr>
        </p:nvSpPr>
        <p:spPr/>
        <p:txBody>
          <a:bodyPr/>
          <a:lstStyle/>
          <a:p>
            <a:r>
              <a:rPr lang="sv-SE" dirty="0" err="1" smtClean="0"/>
              <a:t>Rope</a:t>
            </a:r>
            <a:r>
              <a:rPr lang="sv-SE" dirty="0" smtClean="0"/>
              <a:t>: </a:t>
            </a:r>
            <a:r>
              <a:rPr lang="sv-SE" dirty="0" err="1" smtClean="0"/>
              <a:t>Kawabata</a:t>
            </a:r>
            <a:r>
              <a:rPr lang="sv-SE" dirty="0" smtClean="0"/>
              <a:t> </a:t>
            </a:r>
            <a:r>
              <a:rPr lang="sv-SE" dirty="0" err="1" smtClean="0"/>
              <a:t>Tanako</a:t>
            </a:r>
            <a:r>
              <a:rPr lang="sv-SE" dirty="0" smtClean="0"/>
              <a:t> (1953)</a:t>
            </a:r>
            <a:endParaRPr lang="sv-SE" dirty="0"/>
          </a:p>
        </p:txBody>
      </p:sp>
      <p:pic>
        <p:nvPicPr>
          <p:cNvPr id="7" name="Bildobjekt 6" descr="Kawabata Tanako sid 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6013" y="1371600"/>
            <a:ext cx="3168000" cy="4572000"/>
          </a:xfrm>
          <a:prstGeom prst="rect">
            <a:avLst/>
          </a:prstGeom>
        </p:spPr>
      </p:pic>
    </p:spTree>
    <p:extLst>
      <p:ext uri="{BB962C8B-B14F-4D97-AF65-F5344CB8AC3E}">
        <p14:creationId xmlns:p14="http://schemas.microsoft.com/office/powerpoint/2010/main" val="235619431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endParaRPr lang="sv-SE" dirty="0" smtClean="0"/>
          </a:p>
          <a:p>
            <a:r>
              <a:rPr lang="sv-SE" dirty="0" err="1" smtClean="0"/>
              <a:t>Kawabata</a:t>
            </a:r>
            <a:r>
              <a:rPr lang="sv-SE" dirty="0" smtClean="0"/>
              <a:t> </a:t>
            </a:r>
            <a:r>
              <a:rPr lang="sv-SE" dirty="0" err="1"/>
              <a:t>Tanako</a:t>
            </a:r>
            <a:r>
              <a:rPr lang="sv-SE" dirty="0"/>
              <a:t> </a:t>
            </a:r>
            <a:r>
              <a:rPr lang="sv-SE" dirty="0" smtClean="0"/>
              <a:t>has </a:t>
            </a:r>
            <a:r>
              <a:rPr lang="sv-SE" dirty="0" err="1" smtClean="0"/>
              <a:t>been</a:t>
            </a:r>
            <a:r>
              <a:rPr lang="sv-SE" dirty="0" smtClean="0"/>
              <a:t> </a:t>
            </a:r>
            <a:r>
              <a:rPr lang="sv-SE" dirty="0" err="1" smtClean="0"/>
              <a:t>called</a:t>
            </a:r>
            <a:r>
              <a:rPr lang="sv-SE" dirty="0" smtClean="0"/>
              <a:t> the </a:t>
            </a:r>
            <a:r>
              <a:rPr lang="sv-SE" dirty="0" err="1"/>
              <a:t>first</a:t>
            </a:r>
            <a:r>
              <a:rPr lang="sv-SE" dirty="0"/>
              <a:t> </a:t>
            </a:r>
            <a:r>
              <a:rPr lang="sv-SE" dirty="0" smtClean="0"/>
              <a:t>”</a:t>
            </a:r>
            <a:r>
              <a:rPr lang="sv-SE" dirty="0" err="1"/>
              <a:t>K</a:t>
            </a:r>
            <a:r>
              <a:rPr lang="sv-SE" dirty="0" err="1" smtClean="0"/>
              <a:t>inbaku</a:t>
            </a:r>
            <a:r>
              <a:rPr lang="sv-SE" dirty="0" smtClean="0"/>
              <a:t> </a:t>
            </a:r>
            <a:r>
              <a:rPr lang="sv-SE" dirty="0" err="1"/>
              <a:t>model</a:t>
            </a:r>
            <a:r>
              <a:rPr lang="sv-SE" dirty="0"/>
              <a:t>”, as </a:t>
            </a:r>
            <a:r>
              <a:rPr lang="sv-SE" dirty="0" err="1"/>
              <a:t>she</a:t>
            </a:r>
            <a:r>
              <a:rPr lang="sv-SE" dirty="0"/>
              <a:t> </a:t>
            </a:r>
            <a:r>
              <a:rPr lang="sv-SE" dirty="0" err="1"/>
              <a:t>appeared</a:t>
            </a:r>
            <a:r>
              <a:rPr lang="sv-SE" dirty="0"/>
              <a:t> </a:t>
            </a:r>
            <a:r>
              <a:rPr lang="sv-SE" dirty="0" smtClean="0"/>
              <a:t>in the </a:t>
            </a:r>
            <a:r>
              <a:rPr lang="sv-SE" i="1" dirty="0" err="1"/>
              <a:t>Kitan</a:t>
            </a:r>
            <a:r>
              <a:rPr lang="sv-SE" i="1" dirty="0"/>
              <a:t> Club</a:t>
            </a:r>
            <a:r>
              <a:rPr lang="sv-SE" dirty="0"/>
              <a:t>, May/June </a:t>
            </a:r>
            <a:r>
              <a:rPr lang="sv-SE" dirty="0" err="1"/>
              <a:t>issue</a:t>
            </a:r>
            <a:r>
              <a:rPr lang="sv-SE" dirty="0"/>
              <a:t> 1952, </a:t>
            </a:r>
            <a:r>
              <a:rPr lang="sv-SE" dirty="0" err="1"/>
              <a:t>tied</a:t>
            </a:r>
            <a:r>
              <a:rPr lang="sv-SE" dirty="0"/>
              <a:t> by </a:t>
            </a:r>
            <a:r>
              <a:rPr lang="sv-SE" dirty="0" err="1"/>
              <a:t>Tsujimura</a:t>
            </a:r>
            <a:r>
              <a:rPr lang="sv-SE" dirty="0"/>
              <a:t> </a:t>
            </a:r>
            <a:r>
              <a:rPr lang="sv-SE" dirty="0" err="1"/>
              <a:t>Takeshi</a:t>
            </a:r>
            <a:r>
              <a:rPr lang="sv-SE" dirty="0"/>
              <a:t>. </a:t>
            </a:r>
            <a:endParaRPr lang="sv-SE" dirty="0" smtClean="0"/>
          </a:p>
          <a:p>
            <a:r>
              <a:rPr lang="sv-SE" dirty="0" err="1" smtClean="0"/>
              <a:t>According</a:t>
            </a:r>
            <a:r>
              <a:rPr lang="sv-SE" dirty="0" smtClean="0"/>
              <a:t> </a:t>
            </a:r>
            <a:r>
              <a:rPr lang="sv-SE" dirty="0" err="1" smtClean="0"/>
              <a:t>to</a:t>
            </a:r>
            <a:r>
              <a:rPr lang="sv-SE" dirty="0" smtClean="0"/>
              <a:t> a 1955 </a:t>
            </a:r>
            <a:r>
              <a:rPr lang="sv-SE" dirty="0" err="1" smtClean="0"/>
              <a:t>article</a:t>
            </a:r>
            <a:r>
              <a:rPr lang="sv-SE" dirty="0" smtClean="0"/>
              <a:t> by </a:t>
            </a:r>
            <a:r>
              <a:rPr lang="sv-SE" dirty="0" err="1" smtClean="0"/>
              <a:t>Tsujimura</a:t>
            </a:r>
            <a:r>
              <a:rPr lang="sv-SE" dirty="0" smtClean="0"/>
              <a:t> </a:t>
            </a:r>
            <a:r>
              <a:rPr lang="sv-SE" dirty="0" err="1" smtClean="0"/>
              <a:t>reflecting</a:t>
            </a:r>
            <a:r>
              <a:rPr lang="sv-SE" dirty="0" smtClean="0"/>
              <a:t> on the </a:t>
            </a:r>
            <a:r>
              <a:rPr lang="sv-SE" dirty="0" err="1" smtClean="0"/>
              <a:t>history</a:t>
            </a:r>
            <a:r>
              <a:rPr lang="sv-SE" dirty="0"/>
              <a:t> </a:t>
            </a:r>
            <a:r>
              <a:rPr lang="sv-SE" dirty="0" err="1" smtClean="0"/>
              <a:t>of</a:t>
            </a:r>
            <a:r>
              <a:rPr lang="sv-SE" dirty="0" smtClean="0"/>
              <a:t> </a:t>
            </a:r>
            <a:r>
              <a:rPr lang="sv-SE" dirty="0" err="1" smtClean="0"/>
              <a:t>his</a:t>
            </a:r>
            <a:r>
              <a:rPr lang="sv-SE" dirty="0" smtClean="0"/>
              <a:t> </a:t>
            </a:r>
            <a:r>
              <a:rPr lang="sv-SE" dirty="0" err="1" smtClean="0"/>
              <a:t>practice</a:t>
            </a:r>
            <a:r>
              <a:rPr lang="sv-SE" dirty="0" smtClean="0"/>
              <a:t>, the 1952 </a:t>
            </a:r>
            <a:r>
              <a:rPr lang="sv-SE" dirty="0" err="1" smtClean="0"/>
              <a:t>issue</a:t>
            </a:r>
            <a:r>
              <a:rPr lang="sv-SE" dirty="0" smtClean="0"/>
              <a:t> </a:t>
            </a:r>
            <a:r>
              <a:rPr lang="sv-SE" dirty="0" err="1" smtClean="0"/>
              <a:t>also</a:t>
            </a:r>
            <a:r>
              <a:rPr lang="sv-SE" dirty="0" smtClean="0"/>
              <a:t> </a:t>
            </a:r>
            <a:r>
              <a:rPr lang="sv-SE" dirty="0" err="1"/>
              <a:t>contains</a:t>
            </a:r>
            <a:r>
              <a:rPr lang="sv-SE" dirty="0"/>
              <a:t> the </a:t>
            </a:r>
            <a:r>
              <a:rPr lang="sv-SE" dirty="0" err="1"/>
              <a:t>first</a:t>
            </a:r>
            <a:r>
              <a:rPr lang="sv-SE" dirty="0"/>
              <a:t> </a:t>
            </a:r>
            <a:r>
              <a:rPr lang="sv-SE" dirty="0" err="1"/>
              <a:t>uses</a:t>
            </a:r>
            <a:r>
              <a:rPr lang="sv-SE" dirty="0"/>
              <a:t> </a:t>
            </a:r>
            <a:r>
              <a:rPr lang="sv-SE" dirty="0" err="1"/>
              <a:t>of</a:t>
            </a:r>
            <a:r>
              <a:rPr lang="sv-SE" dirty="0"/>
              <a:t> the terms ”</a:t>
            </a:r>
            <a:r>
              <a:rPr lang="sv-SE" dirty="0" err="1"/>
              <a:t>kinbaku</a:t>
            </a:r>
            <a:r>
              <a:rPr lang="sv-SE" dirty="0"/>
              <a:t>” and ”</a:t>
            </a:r>
            <a:r>
              <a:rPr lang="sv-SE" dirty="0" err="1"/>
              <a:t>kinbaku</a:t>
            </a:r>
            <a:r>
              <a:rPr lang="sv-SE" dirty="0"/>
              <a:t> </a:t>
            </a:r>
            <a:r>
              <a:rPr lang="sv-SE" dirty="0" err="1"/>
              <a:t>model</a:t>
            </a:r>
            <a:r>
              <a:rPr lang="sv-SE" dirty="0"/>
              <a:t>” in a </a:t>
            </a:r>
            <a:r>
              <a:rPr lang="sv-SE" dirty="0" err="1"/>
              <a:t>magazine</a:t>
            </a:r>
            <a:r>
              <a:rPr lang="sv-SE" smtClean="0"/>
              <a:t>.</a:t>
            </a:r>
            <a:endParaRPr lang="sv-SE" dirty="0"/>
          </a:p>
          <a:p>
            <a:endParaRPr lang="sv-SE" dirty="0"/>
          </a:p>
        </p:txBody>
      </p:sp>
      <p:sp>
        <p:nvSpPr>
          <p:cNvPr id="3" name="Rubrik 2"/>
          <p:cNvSpPr>
            <a:spLocks noGrp="1"/>
          </p:cNvSpPr>
          <p:nvPr>
            <p:ph type="title"/>
          </p:nvPr>
        </p:nvSpPr>
        <p:spPr/>
        <p:txBody>
          <a:bodyPr/>
          <a:lstStyle/>
          <a:p>
            <a:r>
              <a:rPr lang="sv-SE" dirty="0" err="1"/>
              <a:t>Kawabata</a:t>
            </a:r>
            <a:r>
              <a:rPr lang="sv-SE" dirty="0"/>
              <a:t> </a:t>
            </a:r>
            <a:r>
              <a:rPr lang="sv-SE" dirty="0" err="1"/>
              <a:t>Tanako</a:t>
            </a:r>
            <a:r>
              <a:rPr lang="sv-SE" dirty="0"/>
              <a:t> </a:t>
            </a:r>
            <a:r>
              <a:rPr lang="sv-SE" dirty="0" smtClean="0"/>
              <a:t>– </a:t>
            </a:r>
            <a:r>
              <a:rPr lang="sv-SE" dirty="0" err="1" smtClean="0"/>
              <a:t>Kinbaku</a:t>
            </a:r>
            <a:r>
              <a:rPr lang="sv-SE" dirty="0" smtClean="0"/>
              <a:t> </a:t>
            </a:r>
            <a:r>
              <a:rPr lang="sv-SE" dirty="0" err="1" smtClean="0"/>
              <a:t>model</a:t>
            </a:r>
            <a:endParaRPr lang="sv-SE" dirty="0"/>
          </a:p>
        </p:txBody>
      </p:sp>
    </p:spTree>
    <p:extLst>
      <p:ext uri="{BB962C8B-B14F-4D97-AF65-F5344CB8AC3E}">
        <p14:creationId xmlns:p14="http://schemas.microsoft.com/office/powerpoint/2010/main" val="315745715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Kawabata Tanako maybe may june 1952 015.jpg"/>
          <p:cNvPicPr>
            <a:picLocks noGrp="1" noChangeAspect="1"/>
          </p:cNvPicPr>
          <p:nvPr>
            <p:ph idx="1"/>
          </p:nvPr>
        </p:nvPicPr>
        <p:blipFill>
          <a:blip r:embed="rId2">
            <a:extLst>
              <a:ext uri="{28A0092B-C50C-407E-A947-70E740481C1C}">
                <a14:useLocalDpi xmlns:a14="http://schemas.microsoft.com/office/drawing/2010/main" val="0"/>
              </a:ext>
            </a:extLst>
          </a:blip>
          <a:srcRect l="-76914" r="-76914"/>
          <a:stretch>
            <a:fillRect/>
          </a:stretch>
        </p:blipFill>
        <p:spPr/>
      </p:pic>
      <p:sp>
        <p:nvSpPr>
          <p:cNvPr id="3" name="Rubrik 2"/>
          <p:cNvSpPr>
            <a:spLocks noGrp="1"/>
          </p:cNvSpPr>
          <p:nvPr>
            <p:ph type="title"/>
          </p:nvPr>
        </p:nvSpPr>
        <p:spPr/>
        <p:txBody>
          <a:bodyPr>
            <a:normAutofit fontScale="90000"/>
          </a:bodyPr>
          <a:lstStyle/>
          <a:p>
            <a:r>
              <a:rPr lang="sv-SE" dirty="0" err="1" smtClean="0"/>
              <a:t>Kawabata</a:t>
            </a:r>
            <a:r>
              <a:rPr lang="sv-SE" dirty="0" smtClean="0"/>
              <a:t> in </a:t>
            </a:r>
            <a:r>
              <a:rPr lang="sv-SE" i="1" dirty="0" err="1" smtClean="0"/>
              <a:t>Kitan</a:t>
            </a:r>
            <a:r>
              <a:rPr lang="sv-SE" i="1" dirty="0" smtClean="0"/>
              <a:t> Club </a:t>
            </a:r>
            <a:r>
              <a:rPr lang="sv-SE" dirty="0" smtClean="0"/>
              <a:t>(</a:t>
            </a:r>
            <a:r>
              <a:rPr lang="sv-SE" dirty="0"/>
              <a:t>M</a:t>
            </a:r>
            <a:r>
              <a:rPr lang="sv-SE" dirty="0" smtClean="0"/>
              <a:t>ay/June 1952)</a:t>
            </a:r>
            <a:endParaRPr lang="sv-SE" dirty="0"/>
          </a:p>
        </p:txBody>
      </p:sp>
    </p:spTree>
    <p:extLst>
      <p:ext uri="{BB962C8B-B14F-4D97-AF65-F5344CB8AC3E}">
        <p14:creationId xmlns:p14="http://schemas.microsoft.com/office/powerpoint/2010/main" val="97281288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r>
              <a:rPr lang="sv-SE" dirty="0" err="1" smtClean="0"/>
              <a:t>Now</a:t>
            </a:r>
            <a:r>
              <a:rPr lang="sv-SE" dirty="0" smtClean="0"/>
              <a:t> the 16 images from </a:t>
            </a:r>
            <a:r>
              <a:rPr lang="sv-SE" dirty="0" err="1" smtClean="0"/>
              <a:t>Beautifully</a:t>
            </a:r>
            <a:r>
              <a:rPr lang="sv-SE" dirty="0" smtClean="0"/>
              <a:t> </a:t>
            </a:r>
            <a:r>
              <a:rPr lang="sv-SE" dirty="0" err="1" smtClean="0"/>
              <a:t>Bound</a:t>
            </a:r>
            <a:r>
              <a:rPr lang="sv-SE" dirty="0" smtClean="0"/>
              <a:t> </a:t>
            </a:r>
            <a:r>
              <a:rPr lang="sv-SE" dirty="0" err="1" smtClean="0"/>
              <a:t>follows</a:t>
            </a:r>
            <a:r>
              <a:rPr lang="sv-SE" dirty="0" smtClean="0"/>
              <a:t>, </a:t>
            </a:r>
            <a:r>
              <a:rPr lang="sv-SE" dirty="0" err="1" smtClean="0"/>
              <a:t>with</a:t>
            </a:r>
            <a:r>
              <a:rPr lang="sv-SE" dirty="0" smtClean="0"/>
              <a:t> a </a:t>
            </a:r>
            <a:r>
              <a:rPr lang="sv-SE" dirty="0" err="1" smtClean="0"/>
              <a:t>translation</a:t>
            </a:r>
            <a:r>
              <a:rPr lang="sv-SE" dirty="0" smtClean="0"/>
              <a:t> </a:t>
            </a:r>
            <a:r>
              <a:rPr lang="sv-SE" dirty="0" err="1" smtClean="0"/>
              <a:t>of</a:t>
            </a:r>
            <a:r>
              <a:rPr lang="sv-SE" dirty="0" smtClean="0"/>
              <a:t> the </a:t>
            </a:r>
            <a:r>
              <a:rPr lang="sv-SE" dirty="0" err="1" smtClean="0"/>
              <a:t>accompanying</a:t>
            </a:r>
            <a:r>
              <a:rPr lang="sv-SE" dirty="0" smtClean="0"/>
              <a:t> texts.</a:t>
            </a:r>
          </a:p>
          <a:p>
            <a:endParaRPr lang="sv-SE" dirty="0"/>
          </a:p>
          <a:p>
            <a:r>
              <a:rPr lang="sv-SE" dirty="0" err="1" smtClean="0"/>
              <a:t>Translation</a:t>
            </a:r>
            <a:r>
              <a:rPr lang="sv-SE" dirty="0" smtClean="0"/>
              <a:t> by MN (London), </a:t>
            </a:r>
            <a:r>
              <a:rPr lang="sv-SE" dirty="0" err="1" smtClean="0"/>
              <a:t>commissioned</a:t>
            </a:r>
            <a:r>
              <a:rPr lang="sv-SE" dirty="0" smtClean="0"/>
              <a:t> and </a:t>
            </a:r>
            <a:r>
              <a:rPr lang="sv-SE" dirty="0" err="1" smtClean="0"/>
              <a:t>edited</a:t>
            </a:r>
            <a:r>
              <a:rPr lang="sv-SE" dirty="0" smtClean="0"/>
              <a:t> by </a:t>
            </a:r>
            <a:r>
              <a:rPr lang="sv-SE" dirty="0" err="1" smtClean="0"/>
              <a:t>Bergborg</a:t>
            </a:r>
            <a:r>
              <a:rPr lang="sv-SE" dirty="0" smtClean="0"/>
              <a:t> / </a:t>
            </a:r>
            <a:r>
              <a:rPr lang="sv-SE" dirty="0" err="1"/>
              <a:t>K</a:t>
            </a:r>
            <a:r>
              <a:rPr lang="sv-SE" dirty="0" err="1" smtClean="0"/>
              <a:t>inbaku</a:t>
            </a:r>
            <a:r>
              <a:rPr lang="sv-SE" dirty="0" smtClean="0"/>
              <a:t> Books (Stockholm)</a:t>
            </a:r>
            <a:endParaRPr lang="sv-SE" dirty="0"/>
          </a:p>
        </p:txBody>
      </p:sp>
      <p:sp>
        <p:nvSpPr>
          <p:cNvPr id="3" name="Rubrik 2"/>
          <p:cNvSpPr>
            <a:spLocks noGrp="1"/>
          </p:cNvSpPr>
          <p:nvPr>
            <p:ph type="title"/>
          </p:nvPr>
        </p:nvSpPr>
        <p:spPr/>
        <p:txBody>
          <a:bodyPr>
            <a:normAutofit/>
          </a:bodyPr>
          <a:lstStyle/>
          <a:p>
            <a:r>
              <a:rPr lang="sv-SE" dirty="0" err="1"/>
              <a:t>Beautifully</a:t>
            </a:r>
            <a:r>
              <a:rPr lang="sv-SE" dirty="0"/>
              <a:t> </a:t>
            </a:r>
            <a:r>
              <a:rPr lang="sv-SE" dirty="0" err="1" smtClean="0"/>
              <a:t>Bound</a:t>
            </a:r>
            <a:r>
              <a:rPr lang="sv-SE" dirty="0" smtClean="0"/>
              <a:t>: Texts and Images</a:t>
            </a:r>
            <a:endParaRPr lang="sv-SE" dirty="0"/>
          </a:p>
        </p:txBody>
      </p:sp>
    </p:spTree>
    <p:extLst>
      <p:ext uri="{BB962C8B-B14F-4D97-AF65-F5344CB8AC3E}">
        <p14:creationId xmlns:p14="http://schemas.microsoft.com/office/powerpoint/2010/main" val="167236763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1.2014-09-16 21.02.46.jpg"/>
          <p:cNvPicPr>
            <a:picLocks noGrp="1" noChangeAspect="1"/>
          </p:cNvPicPr>
          <p:nvPr>
            <p:ph idx="1"/>
          </p:nvPr>
        </p:nvPicPr>
        <p:blipFill>
          <a:blip r:embed="rId2" cstate="print">
            <a:extLst>
              <a:ext uri="{28A0092B-C50C-407E-A947-70E740481C1C}">
                <a14:useLocalDpi xmlns:a14="http://schemas.microsoft.com/office/drawing/2010/main" val="0"/>
              </a:ext>
            </a:extLst>
          </a:blip>
          <a:srcRect t="12963" b="12963"/>
          <a:stretch>
            <a:fillRect/>
          </a:stretch>
        </p:blipFill>
        <p:spPr/>
      </p:pic>
      <p:sp>
        <p:nvSpPr>
          <p:cNvPr id="3" name="Rubrik 2"/>
          <p:cNvSpPr>
            <a:spLocks noGrp="1"/>
          </p:cNvSpPr>
          <p:nvPr>
            <p:ph type="title"/>
          </p:nvPr>
        </p:nvSpPr>
        <p:spPr/>
        <p:txBody>
          <a:bodyPr/>
          <a:lstStyle/>
          <a:p>
            <a:r>
              <a:rPr lang="sv-SE" dirty="0" err="1"/>
              <a:t>Beautifully</a:t>
            </a:r>
            <a:r>
              <a:rPr lang="sv-SE" dirty="0"/>
              <a:t> </a:t>
            </a:r>
            <a:r>
              <a:rPr lang="sv-SE" dirty="0" err="1"/>
              <a:t>Bound</a:t>
            </a:r>
            <a:r>
              <a:rPr lang="sv-SE" dirty="0"/>
              <a:t>: Texts and Images</a:t>
            </a:r>
          </a:p>
        </p:txBody>
      </p:sp>
    </p:spTree>
    <p:extLst>
      <p:ext uri="{BB962C8B-B14F-4D97-AF65-F5344CB8AC3E}">
        <p14:creationId xmlns:p14="http://schemas.microsoft.com/office/powerpoint/2010/main" val="140684704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92500" lnSpcReduction="10000"/>
          </a:bodyPr>
          <a:lstStyle/>
          <a:p>
            <a:r>
              <a:rPr lang="sv-SE" dirty="0"/>
              <a:t> </a:t>
            </a:r>
          </a:p>
          <a:p>
            <a:r>
              <a:rPr lang="sv-SE" dirty="0" err="1"/>
              <a:t>Ebi</a:t>
            </a:r>
            <a:r>
              <a:rPr lang="sv-SE" dirty="0"/>
              <a:t> </a:t>
            </a:r>
            <a:r>
              <a:rPr lang="sv-SE" dirty="0" err="1"/>
              <a:t>Zeme</a:t>
            </a:r>
            <a:r>
              <a:rPr lang="sv-SE" dirty="0"/>
              <a:t> or the “</a:t>
            </a:r>
            <a:r>
              <a:rPr lang="sv-SE" dirty="0" err="1"/>
              <a:t>Shrimp</a:t>
            </a:r>
            <a:r>
              <a:rPr lang="sv-SE" dirty="0" smtClean="0"/>
              <a:t>”-</a:t>
            </a:r>
            <a:r>
              <a:rPr lang="sv-SE" dirty="0" err="1" smtClean="0"/>
              <a:t>tie</a:t>
            </a:r>
            <a:r>
              <a:rPr lang="sv-SE" dirty="0" smtClean="0"/>
              <a:t> </a:t>
            </a:r>
            <a:r>
              <a:rPr lang="sv-SE" dirty="0" err="1"/>
              <a:t>probably</a:t>
            </a:r>
            <a:r>
              <a:rPr lang="sv-SE" dirty="0"/>
              <a:t> got </a:t>
            </a:r>
            <a:r>
              <a:rPr lang="sv-SE" dirty="0" err="1"/>
              <a:t>its</a:t>
            </a:r>
            <a:r>
              <a:rPr lang="sv-SE" dirty="0"/>
              <a:t> </a:t>
            </a:r>
            <a:r>
              <a:rPr lang="sv-SE" dirty="0" err="1"/>
              <a:t>name</a:t>
            </a:r>
            <a:r>
              <a:rPr lang="sv-SE" dirty="0"/>
              <a:t>, </a:t>
            </a:r>
            <a:r>
              <a:rPr lang="sv-SE" dirty="0" err="1"/>
              <a:t>because</a:t>
            </a:r>
            <a:r>
              <a:rPr lang="sv-SE" dirty="0"/>
              <a:t> </a:t>
            </a:r>
            <a:r>
              <a:rPr lang="sv-SE" dirty="0" err="1"/>
              <a:t>connecting</a:t>
            </a:r>
            <a:r>
              <a:rPr lang="sv-SE" dirty="0"/>
              <a:t> the </a:t>
            </a:r>
            <a:r>
              <a:rPr lang="sv-SE" dirty="0" err="1"/>
              <a:t>ankles</a:t>
            </a:r>
            <a:r>
              <a:rPr lang="sv-SE" dirty="0"/>
              <a:t> and </a:t>
            </a:r>
            <a:r>
              <a:rPr lang="sv-SE" dirty="0" smtClean="0"/>
              <a:t>the back-</a:t>
            </a:r>
            <a:r>
              <a:rPr lang="sv-SE" dirty="0" err="1" smtClean="0"/>
              <a:t>bound</a:t>
            </a:r>
            <a:r>
              <a:rPr lang="sv-SE" dirty="0" smtClean="0"/>
              <a:t> </a:t>
            </a:r>
            <a:r>
              <a:rPr lang="sv-SE" dirty="0" err="1" smtClean="0"/>
              <a:t>wrists</a:t>
            </a:r>
            <a:r>
              <a:rPr lang="sv-SE" dirty="0" smtClean="0"/>
              <a:t> </a:t>
            </a:r>
            <a:r>
              <a:rPr lang="sv-SE" dirty="0" err="1" smtClean="0"/>
              <a:t>when</a:t>
            </a:r>
            <a:r>
              <a:rPr lang="sv-SE" dirty="0" smtClean="0"/>
              <a:t> </a:t>
            </a:r>
            <a:r>
              <a:rPr lang="sv-SE" dirty="0" err="1"/>
              <a:t>sitting</a:t>
            </a:r>
            <a:r>
              <a:rPr lang="sv-SE" dirty="0"/>
              <a:t> cross-</a:t>
            </a:r>
            <a:r>
              <a:rPr lang="sv-SE" dirty="0" err="1"/>
              <a:t>legged</a:t>
            </a:r>
            <a:r>
              <a:rPr lang="sv-SE" dirty="0"/>
              <a:t> gives the </a:t>
            </a:r>
            <a:r>
              <a:rPr lang="sv-SE" dirty="0" err="1"/>
              <a:t>body</a:t>
            </a:r>
            <a:r>
              <a:rPr lang="sv-SE" dirty="0"/>
              <a:t> a “</a:t>
            </a:r>
            <a:r>
              <a:rPr lang="sv-SE" dirty="0" err="1"/>
              <a:t>shrimp</a:t>
            </a:r>
            <a:r>
              <a:rPr lang="sv-SE" dirty="0"/>
              <a:t>” </a:t>
            </a:r>
            <a:r>
              <a:rPr lang="sv-SE" dirty="0" err="1"/>
              <a:t>shape</a:t>
            </a:r>
            <a:r>
              <a:rPr lang="sv-SE" dirty="0"/>
              <a:t>. I </a:t>
            </a:r>
            <a:r>
              <a:rPr lang="sv-SE" dirty="0" err="1"/>
              <a:t>tied</a:t>
            </a:r>
            <a:r>
              <a:rPr lang="sv-SE" dirty="0"/>
              <a:t> </a:t>
            </a:r>
            <a:r>
              <a:rPr lang="sv-SE" dirty="0" err="1"/>
              <a:t>her</a:t>
            </a:r>
            <a:r>
              <a:rPr lang="sv-SE" dirty="0"/>
              <a:t> </a:t>
            </a:r>
            <a:r>
              <a:rPr lang="sv-SE" dirty="0" err="1"/>
              <a:t>up</a:t>
            </a:r>
            <a:r>
              <a:rPr lang="sv-SE" dirty="0"/>
              <a:t> in </a:t>
            </a:r>
            <a:r>
              <a:rPr lang="sv-SE" dirty="0" err="1"/>
              <a:t>such</a:t>
            </a:r>
            <a:r>
              <a:rPr lang="sv-SE" dirty="0"/>
              <a:t> a position. </a:t>
            </a:r>
            <a:r>
              <a:rPr lang="sv-SE" dirty="0" err="1"/>
              <a:t>With</a:t>
            </a:r>
            <a:r>
              <a:rPr lang="sv-SE" dirty="0"/>
              <a:t> the focus on </a:t>
            </a:r>
            <a:r>
              <a:rPr lang="sv-SE" dirty="0" smtClean="0"/>
              <a:t>the </a:t>
            </a:r>
            <a:r>
              <a:rPr lang="sv-SE" dirty="0" err="1"/>
              <a:t>beauty</a:t>
            </a:r>
            <a:r>
              <a:rPr lang="sv-SE" dirty="0"/>
              <a:t> </a:t>
            </a:r>
            <a:r>
              <a:rPr lang="sv-SE" dirty="0" err="1"/>
              <a:t>of</a:t>
            </a:r>
            <a:r>
              <a:rPr lang="sv-SE" dirty="0"/>
              <a:t> the </a:t>
            </a:r>
            <a:r>
              <a:rPr lang="sv-SE" dirty="0" err="1"/>
              <a:t>figure</a:t>
            </a:r>
            <a:r>
              <a:rPr lang="sv-SE" dirty="0"/>
              <a:t> and </a:t>
            </a:r>
            <a:r>
              <a:rPr lang="sv-SE" dirty="0" smtClean="0"/>
              <a:t>on a feeling </a:t>
            </a:r>
            <a:r>
              <a:rPr lang="sv-SE" dirty="0" err="1"/>
              <a:t>of</a:t>
            </a:r>
            <a:r>
              <a:rPr lang="sv-SE" dirty="0"/>
              <a:t> tight </a:t>
            </a:r>
            <a:r>
              <a:rPr lang="sv-SE" dirty="0" err="1"/>
              <a:t>binding</a:t>
            </a:r>
            <a:r>
              <a:rPr lang="sv-SE" dirty="0"/>
              <a:t>, I </a:t>
            </a:r>
            <a:r>
              <a:rPr lang="sv-SE" dirty="0" err="1"/>
              <a:t>rolled</a:t>
            </a:r>
            <a:r>
              <a:rPr lang="sv-SE" dirty="0"/>
              <a:t> </a:t>
            </a:r>
            <a:r>
              <a:rPr lang="sv-SE" dirty="0" err="1"/>
              <a:t>her</a:t>
            </a:r>
            <a:r>
              <a:rPr lang="sv-SE" dirty="0"/>
              <a:t> </a:t>
            </a:r>
            <a:r>
              <a:rPr lang="sv-SE" dirty="0" err="1"/>
              <a:t>to</a:t>
            </a:r>
            <a:r>
              <a:rPr lang="sv-SE" dirty="0"/>
              <a:t> the right and the </a:t>
            </a:r>
            <a:r>
              <a:rPr lang="sv-SE" dirty="0" err="1"/>
              <a:t>left</a:t>
            </a:r>
            <a:r>
              <a:rPr lang="sv-SE" dirty="0"/>
              <a:t>, back and </a:t>
            </a:r>
            <a:r>
              <a:rPr lang="sv-SE" dirty="0" err="1"/>
              <a:t>forth</a:t>
            </a:r>
            <a:r>
              <a:rPr lang="sv-SE" dirty="0"/>
              <a:t>. It </a:t>
            </a:r>
            <a:r>
              <a:rPr lang="sv-SE" dirty="0" err="1"/>
              <a:t>was</a:t>
            </a:r>
            <a:r>
              <a:rPr lang="sv-SE" dirty="0"/>
              <a:t> hard </a:t>
            </a:r>
            <a:r>
              <a:rPr lang="sv-SE" dirty="0" err="1"/>
              <a:t>to</a:t>
            </a:r>
            <a:r>
              <a:rPr lang="sv-SE" dirty="0"/>
              <a:t> get a </a:t>
            </a:r>
            <a:r>
              <a:rPr lang="sv-SE" dirty="0" err="1"/>
              <a:t>stable</a:t>
            </a:r>
            <a:r>
              <a:rPr lang="sv-SE" dirty="0"/>
              <a:t> </a:t>
            </a:r>
            <a:r>
              <a:rPr lang="sv-SE" dirty="0" smtClean="0"/>
              <a:t>position, </a:t>
            </a:r>
            <a:r>
              <a:rPr lang="sv-SE" dirty="0"/>
              <a:t>so I</a:t>
            </a:r>
            <a:r>
              <a:rPr lang="sv-SE" dirty="0" smtClean="0"/>
              <a:t> </a:t>
            </a:r>
            <a:r>
              <a:rPr lang="sv-SE" dirty="0" err="1"/>
              <a:t>finally</a:t>
            </a:r>
            <a:r>
              <a:rPr lang="sv-SE" dirty="0"/>
              <a:t> </a:t>
            </a:r>
            <a:r>
              <a:rPr lang="sv-SE" dirty="0" err="1"/>
              <a:t>settled</a:t>
            </a:r>
            <a:r>
              <a:rPr lang="sv-SE" dirty="0"/>
              <a:t> </a:t>
            </a:r>
            <a:r>
              <a:rPr lang="sv-SE" dirty="0" smtClean="0"/>
              <a:t>for a </a:t>
            </a:r>
            <a:r>
              <a:rPr lang="sv-SE" dirty="0"/>
              <a:t>pose like </a:t>
            </a:r>
            <a:r>
              <a:rPr lang="sv-SE" dirty="0" err="1"/>
              <a:t>this</a:t>
            </a:r>
            <a:r>
              <a:rPr lang="sv-SE" dirty="0"/>
              <a:t>, in </a:t>
            </a:r>
            <a:r>
              <a:rPr lang="sv-SE" dirty="0" err="1" smtClean="0"/>
              <a:t>which</a:t>
            </a:r>
            <a:r>
              <a:rPr lang="sv-SE" dirty="0" smtClean="0"/>
              <a:t> </a:t>
            </a:r>
            <a:r>
              <a:rPr lang="sv-SE" dirty="0" err="1" smtClean="0"/>
              <a:t>both</a:t>
            </a:r>
            <a:r>
              <a:rPr lang="sv-SE" dirty="0" smtClean="0"/>
              <a:t> </a:t>
            </a:r>
            <a:r>
              <a:rPr lang="sv-SE" dirty="0" err="1" smtClean="0"/>
              <a:t>elbows</a:t>
            </a:r>
            <a:r>
              <a:rPr lang="sv-SE" dirty="0" smtClean="0"/>
              <a:t> support the </a:t>
            </a:r>
            <a:r>
              <a:rPr lang="sv-SE" dirty="0" err="1" smtClean="0"/>
              <a:t>body</a:t>
            </a:r>
            <a:r>
              <a:rPr lang="sv-SE" dirty="0" smtClean="0"/>
              <a:t>.</a:t>
            </a:r>
          </a:p>
          <a:p>
            <a:r>
              <a:rPr lang="sv-SE" dirty="0" smtClean="0"/>
              <a:t>Putting </a:t>
            </a:r>
            <a:r>
              <a:rPr lang="sv-SE" dirty="0" err="1" smtClean="0"/>
              <a:t>weight</a:t>
            </a:r>
            <a:r>
              <a:rPr lang="sv-SE" dirty="0" smtClean="0"/>
              <a:t> on hands in the back and </a:t>
            </a:r>
            <a:r>
              <a:rPr lang="sv-SE" dirty="0" err="1" smtClean="0"/>
              <a:t>bending</a:t>
            </a:r>
            <a:r>
              <a:rPr lang="sv-SE" dirty="0" smtClean="0"/>
              <a:t> the legs like </a:t>
            </a:r>
            <a:r>
              <a:rPr lang="sv-SE" dirty="0" err="1" smtClean="0"/>
              <a:t>this</a:t>
            </a:r>
            <a:r>
              <a:rPr lang="sv-SE" dirty="0" smtClean="0"/>
              <a:t>, </a:t>
            </a:r>
            <a:r>
              <a:rPr lang="sv-SE" dirty="0" err="1" smtClean="0"/>
              <a:t>are</a:t>
            </a:r>
            <a:r>
              <a:rPr lang="sv-SE" dirty="0" smtClean="0"/>
              <a:t> </a:t>
            </a:r>
            <a:r>
              <a:rPr lang="sv-SE" dirty="0" err="1" smtClean="0"/>
              <a:t>two</a:t>
            </a:r>
            <a:r>
              <a:rPr lang="sv-SE" dirty="0" smtClean="0"/>
              <a:t> elements </a:t>
            </a:r>
            <a:r>
              <a:rPr lang="sv-SE" dirty="0" err="1" smtClean="0"/>
              <a:t>that</a:t>
            </a:r>
            <a:r>
              <a:rPr lang="sv-SE" dirty="0" smtClean="0"/>
              <a:t> cause pain. </a:t>
            </a:r>
            <a:r>
              <a:rPr lang="sv-SE" dirty="0" err="1" smtClean="0"/>
              <a:t>With</a:t>
            </a:r>
            <a:r>
              <a:rPr lang="sv-SE" dirty="0" smtClean="0"/>
              <a:t> the </a:t>
            </a:r>
            <a:r>
              <a:rPr lang="sv-SE" dirty="0" err="1" smtClean="0"/>
              <a:t>model’s</a:t>
            </a:r>
            <a:r>
              <a:rPr lang="sv-SE" dirty="0" smtClean="0"/>
              <a:t> </a:t>
            </a:r>
            <a:r>
              <a:rPr lang="sv-SE" dirty="0" err="1" smtClean="0"/>
              <a:t>understanding</a:t>
            </a:r>
            <a:r>
              <a:rPr lang="sv-SE" dirty="0" smtClean="0"/>
              <a:t> and </a:t>
            </a:r>
            <a:r>
              <a:rPr lang="sv-SE" dirty="0" err="1" smtClean="0"/>
              <a:t>cooperation</a:t>
            </a:r>
            <a:r>
              <a:rPr lang="sv-SE" dirty="0" smtClean="0"/>
              <a:t>, </a:t>
            </a:r>
            <a:r>
              <a:rPr lang="sv-SE" dirty="0" err="1" smtClean="0"/>
              <a:t>this</a:t>
            </a:r>
            <a:r>
              <a:rPr lang="sv-SE" dirty="0" smtClean="0"/>
              <a:t> is </a:t>
            </a:r>
            <a:r>
              <a:rPr lang="sv-SE" dirty="0" err="1" smtClean="0"/>
              <a:t>how</a:t>
            </a:r>
            <a:r>
              <a:rPr lang="sv-SE" dirty="0" smtClean="0"/>
              <a:t> far the </a:t>
            </a:r>
            <a:r>
              <a:rPr lang="sv-SE" dirty="0" err="1" smtClean="0"/>
              <a:t>body</a:t>
            </a:r>
            <a:r>
              <a:rPr lang="sv-SE" dirty="0" smtClean="0"/>
              <a:t> </a:t>
            </a:r>
            <a:r>
              <a:rPr lang="sv-SE" dirty="0" err="1" smtClean="0"/>
              <a:t>could</a:t>
            </a:r>
            <a:r>
              <a:rPr lang="sv-SE" dirty="0" smtClean="0"/>
              <a:t> be </a:t>
            </a:r>
            <a:r>
              <a:rPr lang="sv-SE" dirty="0" err="1" smtClean="0"/>
              <a:t>bent</a:t>
            </a:r>
            <a:r>
              <a:rPr lang="sv-SE" dirty="0" smtClean="0"/>
              <a:t> and </a:t>
            </a:r>
            <a:r>
              <a:rPr lang="sv-SE" dirty="0" err="1" smtClean="0"/>
              <a:t>tightly</a:t>
            </a:r>
            <a:r>
              <a:rPr lang="sv-SE" dirty="0" smtClean="0"/>
              <a:t> </a:t>
            </a:r>
            <a:r>
              <a:rPr lang="sv-SE" dirty="0" err="1" smtClean="0"/>
              <a:t>bound</a:t>
            </a:r>
            <a:r>
              <a:rPr lang="sv-SE" dirty="0" smtClean="0"/>
              <a:t>. </a:t>
            </a:r>
          </a:p>
          <a:p>
            <a:endParaRPr lang="sv-SE" dirty="0"/>
          </a:p>
        </p:txBody>
      </p:sp>
      <p:sp>
        <p:nvSpPr>
          <p:cNvPr id="3" name="Rubrik 2"/>
          <p:cNvSpPr>
            <a:spLocks noGrp="1"/>
          </p:cNvSpPr>
          <p:nvPr>
            <p:ph type="title"/>
          </p:nvPr>
        </p:nvSpPr>
        <p:spPr/>
        <p:txBody>
          <a:bodyPr>
            <a:normAutofit fontScale="90000"/>
          </a:bodyPr>
          <a:lstStyle/>
          <a:p>
            <a:r>
              <a:rPr lang="sv-SE" dirty="0"/>
              <a:t/>
            </a:r>
            <a:br>
              <a:rPr lang="sv-SE" dirty="0"/>
            </a:br>
            <a:r>
              <a:rPr lang="ja-JP" altLang="sv-SE" dirty="0"/>
              <a:t>海老責　</a:t>
            </a:r>
            <a:r>
              <a:rPr lang="sv-SE" dirty="0" err="1"/>
              <a:t>Ebi</a:t>
            </a:r>
            <a:r>
              <a:rPr lang="sv-SE" dirty="0"/>
              <a:t> </a:t>
            </a:r>
            <a:r>
              <a:rPr lang="sv-SE" dirty="0" err="1"/>
              <a:t>Zeme</a:t>
            </a:r>
            <a:r>
              <a:rPr lang="sv-SE" dirty="0"/>
              <a:t> </a:t>
            </a:r>
          </a:p>
        </p:txBody>
      </p:sp>
    </p:spTree>
    <p:extLst>
      <p:ext uri="{BB962C8B-B14F-4D97-AF65-F5344CB8AC3E}">
        <p14:creationId xmlns:p14="http://schemas.microsoft.com/office/powerpoint/2010/main" val="195769444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3.2014-09-16 21.03.14.jpg"/>
          <p:cNvPicPr>
            <a:picLocks noGrp="1" noChangeAspect="1"/>
          </p:cNvPicPr>
          <p:nvPr>
            <p:ph idx="1"/>
          </p:nvPr>
        </p:nvPicPr>
        <p:blipFill>
          <a:blip r:embed="rId2" cstate="print">
            <a:extLst>
              <a:ext uri="{28A0092B-C50C-407E-A947-70E740481C1C}">
                <a14:useLocalDpi xmlns:a14="http://schemas.microsoft.com/office/drawing/2010/main" val="0"/>
              </a:ext>
            </a:extLst>
          </a:blip>
          <a:srcRect l="-17523" r="-17523"/>
          <a:stretch>
            <a:fillRect/>
          </a:stretch>
        </p:blipFill>
        <p:spPr/>
      </p:pic>
      <p:sp>
        <p:nvSpPr>
          <p:cNvPr id="3" name="Rubrik 2"/>
          <p:cNvSpPr>
            <a:spLocks noGrp="1"/>
          </p:cNvSpPr>
          <p:nvPr>
            <p:ph type="title"/>
          </p:nvPr>
        </p:nvSpPr>
        <p:spPr/>
        <p:txBody>
          <a:bodyPr/>
          <a:lstStyle/>
          <a:p>
            <a:r>
              <a:rPr lang="sv-SE" dirty="0" err="1" smtClean="0"/>
              <a:t>Ebi</a:t>
            </a:r>
            <a:r>
              <a:rPr lang="sv-SE" dirty="0" smtClean="0"/>
              <a:t> </a:t>
            </a:r>
            <a:r>
              <a:rPr lang="sv-SE" dirty="0" err="1" smtClean="0"/>
              <a:t>Zeme</a:t>
            </a:r>
            <a:endParaRPr lang="sv-SE" dirty="0"/>
          </a:p>
        </p:txBody>
      </p:sp>
    </p:spTree>
    <p:extLst>
      <p:ext uri="{BB962C8B-B14F-4D97-AF65-F5344CB8AC3E}">
        <p14:creationId xmlns:p14="http://schemas.microsoft.com/office/powerpoint/2010/main" val="283952133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92500" lnSpcReduction="20000"/>
          </a:bodyPr>
          <a:lstStyle/>
          <a:p>
            <a:r>
              <a:rPr lang="en-GB" dirty="0" smtClean="0"/>
              <a:t>This image </a:t>
            </a:r>
            <a:r>
              <a:rPr lang="en-GB" dirty="0"/>
              <a:t>is a little old-fashioned with the </a:t>
            </a:r>
            <a:r>
              <a:rPr lang="en-GB" dirty="0" smtClean="0"/>
              <a:t>hands tied in the back and </a:t>
            </a:r>
            <a:r>
              <a:rPr lang="en-GB" dirty="0"/>
              <a:t>the gag using </a:t>
            </a:r>
            <a:r>
              <a:rPr lang="en-GB" dirty="0" smtClean="0"/>
              <a:t>a traditional </a:t>
            </a:r>
            <a:r>
              <a:rPr lang="en-GB" dirty="0"/>
              <a:t>dotted cloth, but I included it among the sixteen photos anyway.</a:t>
            </a:r>
          </a:p>
          <a:p>
            <a:r>
              <a:rPr lang="en-GB" dirty="0"/>
              <a:t>Starting from the hands in the back, I put rope by the neck, and lifted both wrists above the horizontal line. </a:t>
            </a:r>
            <a:r>
              <a:rPr lang="en-GB" dirty="0" smtClean="0"/>
              <a:t>Thus, her </a:t>
            </a:r>
            <a:r>
              <a:rPr lang="en-GB" dirty="0"/>
              <a:t>head naturally leaned back and the face was upward. It shows how tightly the hands were pulled up.</a:t>
            </a:r>
          </a:p>
          <a:p>
            <a:r>
              <a:rPr lang="en-GB" dirty="0"/>
              <a:t>Furthermore, I turned the leftover rope around and wrapped the upper arms twice tightly. So this is literally '</a:t>
            </a:r>
            <a:r>
              <a:rPr lang="en-GB" dirty="0" err="1"/>
              <a:t>Takate</a:t>
            </a:r>
            <a:r>
              <a:rPr lang="en-GB" dirty="0"/>
              <a:t> </a:t>
            </a:r>
            <a:r>
              <a:rPr lang="en-GB" dirty="0" err="1" smtClean="0"/>
              <a:t>Kote</a:t>
            </a:r>
            <a:r>
              <a:rPr lang="en-GB" dirty="0" smtClean="0"/>
              <a:t>’. </a:t>
            </a:r>
            <a:r>
              <a:rPr lang="en-GB" dirty="0"/>
              <a:t>She was not able to look down, nor move her wrists. Only </a:t>
            </a:r>
            <a:r>
              <a:rPr lang="en-GB" dirty="0" smtClean="0"/>
              <a:t>her legs </a:t>
            </a:r>
            <a:r>
              <a:rPr lang="en-GB" dirty="0"/>
              <a:t>are free, but </a:t>
            </a:r>
            <a:r>
              <a:rPr lang="en-GB" dirty="0" smtClean="0"/>
              <a:t>this rather </a:t>
            </a:r>
            <a:r>
              <a:rPr lang="en-GB" dirty="0"/>
              <a:t>exposes a humiliating defencelessness. It is regrettable that the breasts are hidden as the expression of the back hands is emphasized in the photo.</a:t>
            </a:r>
          </a:p>
          <a:p>
            <a:endParaRPr lang="sv-SE" dirty="0"/>
          </a:p>
        </p:txBody>
      </p:sp>
      <p:sp>
        <p:nvSpPr>
          <p:cNvPr id="3" name="Rubrik 2"/>
          <p:cNvSpPr>
            <a:spLocks noGrp="1"/>
          </p:cNvSpPr>
          <p:nvPr>
            <p:ph type="title"/>
          </p:nvPr>
        </p:nvSpPr>
        <p:spPr/>
        <p:txBody>
          <a:bodyPr/>
          <a:lstStyle/>
          <a:p>
            <a:r>
              <a:rPr lang="ja-JP" altLang="sv-SE" dirty="0">
                <a:effectLst/>
              </a:rPr>
              <a:t>高手小手</a:t>
            </a:r>
            <a:r>
              <a:rPr lang="sv-SE" dirty="0">
                <a:effectLst/>
              </a:rPr>
              <a:t> Takate Kote </a:t>
            </a:r>
            <a:endParaRPr lang="sv-SE" dirty="0"/>
          </a:p>
        </p:txBody>
      </p:sp>
    </p:spTree>
    <p:extLst>
      <p:ext uri="{BB962C8B-B14F-4D97-AF65-F5344CB8AC3E}">
        <p14:creationId xmlns:p14="http://schemas.microsoft.com/office/powerpoint/2010/main" val="196953593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5.2014-09-16 21.03.47.jpg"/>
          <p:cNvPicPr>
            <a:picLocks noGrp="1" noChangeAspect="1"/>
          </p:cNvPicPr>
          <p:nvPr>
            <p:ph idx="1"/>
          </p:nvPr>
        </p:nvPicPr>
        <p:blipFill>
          <a:blip r:embed="rId2" cstate="print">
            <a:extLst>
              <a:ext uri="{28A0092B-C50C-407E-A947-70E740481C1C}">
                <a14:useLocalDpi xmlns:a14="http://schemas.microsoft.com/office/drawing/2010/main" val="0"/>
              </a:ext>
            </a:extLst>
          </a:blip>
          <a:srcRect l="-70000" r="-70000"/>
          <a:stretch>
            <a:fillRect/>
          </a:stretch>
        </p:blipFill>
        <p:spPr/>
      </p:pic>
      <p:sp>
        <p:nvSpPr>
          <p:cNvPr id="3" name="Rubrik 2"/>
          <p:cNvSpPr>
            <a:spLocks noGrp="1"/>
          </p:cNvSpPr>
          <p:nvPr>
            <p:ph type="title"/>
          </p:nvPr>
        </p:nvSpPr>
        <p:spPr/>
        <p:txBody>
          <a:bodyPr/>
          <a:lstStyle/>
          <a:p>
            <a:r>
              <a:rPr lang="ja-JP" altLang="sv-SE" dirty="0">
                <a:effectLst/>
              </a:rPr>
              <a:t>高手小手</a:t>
            </a:r>
            <a:r>
              <a:rPr lang="sv-SE" dirty="0">
                <a:effectLst/>
              </a:rPr>
              <a:t> Takate Kote </a:t>
            </a:r>
            <a:endParaRPr lang="sv-SE" dirty="0"/>
          </a:p>
        </p:txBody>
      </p:sp>
    </p:spTree>
    <p:extLst>
      <p:ext uri="{BB962C8B-B14F-4D97-AF65-F5344CB8AC3E}">
        <p14:creationId xmlns:p14="http://schemas.microsoft.com/office/powerpoint/2010/main" val="50999078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77500" lnSpcReduction="20000"/>
          </a:bodyPr>
          <a:lstStyle/>
          <a:p>
            <a:r>
              <a:rPr lang="en-GB" dirty="0"/>
              <a:t>The healthy light-brown coloured body looks like it would push my fingertip back if I put pressure on it. She is average built, approximately 158 cm height and 55 kg weight. The well balanced posture makes it impossible for her both to stand and to sit.</a:t>
            </a:r>
          </a:p>
          <a:p>
            <a:r>
              <a:rPr lang="en-GB" dirty="0"/>
              <a:t>I tied the body lying down, fixating the hands in the back, and applied a gag. There was </a:t>
            </a:r>
            <a:r>
              <a:rPr lang="en-GB" dirty="0" smtClean="0"/>
              <a:t>not the </a:t>
            </a:r>
            <a:r>
              <a:rPr lang="en-GB" dirty="0"/>
              <a:t>slightest sign of ruining the shape even when I folded her legs and bound them tightly.</a:t>
            </a:r>
          </a:p>
          <a:p>
            <a:r>
              <a:rPr lang="en-GB" dirty="0"/>
              <a:t>While in this tie, I moved her lengthwise and crosswise, then </a:t>
            </a:r>
            <a:r>
              <a:rPr lang="en-GB" dirty="0" smtClean="0"/>
              <a:t>we tried </a:t>
            </a:r>
            <a:r>
              <a:rPr lang="en-GB" dirty="0"/>
              <a:t>to aim with the camera </a:t>
            </a:r>
            <a:r>
              <a:rPr lang="en-GB" dirty="0" smtClean="0"/>
              <a:t>from </a:t>
            </a:r>
            <a:r>
              <a:rPr lang="en-GB" dirty="0"/>
              <a:t>every angle, but I think this particular photo is most suited to call it 'a caterpillar'.</a:t>
            </a:r>
          </a:p>
          <a:p>
            <a:r>
              <a:rPr lang="en-GB" dirty="0"/>
              <a:t>Anyway, I concentrated on putting rope on the lower half of the body to allude to the </a:t>
            </a:r>
            <a:r>
              <a:rPr lang="en-GB" dirty="0" smtClean="0"/>
              <a:t>crawling of </a:t>
            </a:r>
            <a:r>
              <a:rPr lang="en-GB" dirty="0"/>
              <a:t>a </a:t>
            </a:r>
            <a:r>
              <a:rPr lang="en-GB" dirty="0" smtClean="0"/>
              <a:t>caterpillar. </a:t>
            </a:r>
            <a:r>
              <a:rPr lang="en-GB" dirty="0"/>
              <a:t>I wonder, if it would have been better if I had done the same on the upper part of the body as I did on the lower part of the body, wrapping the rope around the chest.</a:t>
            </a:r>
          </a:p>
          <a:p>
            <a:endParaRPr lang="sv-SE" dirty="0"/>
          </a:p>
        </p:txBody>
      </p:sp>
      <p:sp>
        <p:nvSpPr>
          <p:cNvPr id="3" name="Rubrik 2"/>
          <p:cNvSpPr>
            <a:spLocks noGrp="1"/>
          </p:cNvSpPr>
          <p:nvPr>
            <p:ph type="title"/>
          </p:nvPr>
        </p:nvSpPr>
        <p:spPr/>
        <p:txBody>
          <a:bodyPr/>
          <a:lstStyle/>
          <a:p>
            <a:r>
              <a:rPr lang="ja-JP" altLang="sv-SE" dirty="0">
                <a:effectLst/>
              </a:rPr>
              <a:t>芋虫</a:t>
            </a:r>
            <a:r>
              <a:rPr lang="sv-SE" dirty="0">
                <a:effectLst/>
              </a:rPr>
              <a:t> Imo </a:t>
            </a:r>
            <a:r>
              <a:rPr lang="sv-SE" dirty="0" err="1">
                <a:effectLst/>
              </a:rPr>
              <a:t>mushi</a:t>
            </a:r>
            <a:r>
              <a:rPr lang="sv-SE" dirty="0">
                <a:effectLst/>
              </a:rPr>
              <a:t> </a:t>
            </a:r>
            <a:r>
              <a:rPr lang="sv-SE" dirty="0" smtClean="0">
                <a:effectLst/>
              </a:rPr>
              <a:t>(caterpillar </a:t>
            </a:r>
            <a:r>
              <a:rPr lang="sv-SE" dirty="0" err="1" smtClean="0">
                <a:effectLst/>
              </a:rPr>
              <a:t>tie</a:t>
            </a:r>
            <a:r>
              <a:rPr lang="sv-SE" dirty="0" smtClean="0">
                <a:effectLst/>
              </a:rPr>
              <a:t>) </a:t>
            </a:r>
            <a:endParaRPr lang="sv-SE" dirty="0"/>
          </a:p>
        </p:txBody>
      </p:sp>
    </p:spTree>
    <p:extLst>
      <p:ext uri="{BB962C8B-B14F-4D97-AF65-F5344CB8AC3E}">
        <p14:creationId xmlns:p14="http://schemas.microsoft.com/office/powerpoint/2010/main" val="315440983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7.2014-09-16 21.04.10.jpg"/>
          <p:cNvPicPr>
            <a:picLocks noGrp="1" noChangeAspect="1"/>
          </p:cNvPicPr>
          <p:nvPr>
            <p:ph idx="1"/>
          </p:nvPr>
        </p:nvPicPr>
        <p:blipFill>
          <a:blip r:embed="rId2" cstate="print">
            <a:extLst>
              <a:ext uri="{28A0092B-C50C-407E-A947-70E740481C1C}">
                <a14:useLocalDpi xmlns:a14="http://schemas.microsoft.com/office/drawing/2010/main" val="0"/>
              </a:ext>
            </a:extLst>
          </a:blip>
          <a:srcRect l="-17523" r="-17523"/>
          <a:stretch>
            <a:fillRect/>
          </a:stretch>
        </p:blipFill>
        <p:spPr/>
      </p:pic>
      <p:sp>
        <p:nvSpPr>
          <p:cNvPr id="3" name="Rubrik 2"/>
          <p:cNvSpPr>
            <a:spLocks noGrp="1"/>
          </p:cNvSpPr>
          <p:nvPr>
            <p:ph type="title"/>
          </p:nvPr>
        </p:nvSpPr>
        <p:spPr/>
        <p:txBody>
          <a:bodyPr/>
          <a:lstStyle/>
          <a:p>
            <a:r>
              <a:rPr lang="ja-JP" altLang="en-US" dirty="0">
                <a:effectLst/>
              </a:rPr>
              <a:t>芋虫</a:t>
            </a:r>
            <a:r>
              <a:rPr lang="en-GB" dirty="0">
                <a:effectLst/>
              </a:rPr>
              <a:t> Imo mushi </a:t>
            </a:r>
            <a:endParaRPr lang="sv-SE" dirty="0"/>
          </a:p>
        </p:txBody>
      </p:sp>
    </p:spTree>
    <p:extLst>
      <p:ext uri="{BB962C8B-B14F-4D97-AF65-F5344CB8AC3E}">
        <p14:creationId xmlns:p14="http://schemas.microsoft.com/office/powerpoint/2010/main" val="67130211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92500" lnSpcReduction="10000"/>
          </a:bodyPr>
          <a:lstStyle/>
          <a:p>
            <a:r>
              <a:rPr lang="en-GB" dirty="0"/>
              <a:t>I wanted a </a:t>
            </a:r>
            <a:r>
              <a:rPr lang="en-GB" dirty="0" err="1"/>
              <a:t>Takate</a:t>
            </a:r>
            <a:r>
              <a:rPr lang="en-GB" dirty="0"/>
              <a:t> </a:t>
            </a:r>
            <a:r>
              <a:rPr lang="en-GB" dirty="0" err="1"/>
              <a:t>Kote</a:t>
            </a:r>
            <a:r>
              <a:rPr lang="en-GB" dirty="0"/>
              <a:t> and a gag, but I was aiming at the </a:t>
            </a:r>
            <a:r>
              <a:rPr lang="en-GB" dirty="0" smtClean="0"/>
              <a:t>breasts </a:t>
            </a:r>
            <a:r>
              <a:rPr lang="en-GB" dirty="0"/>
              <a:t>as a central focus, so I put the double-rope over and under them. It is a pity that the rope on the back is a bit untidy, as it reduces the effect of the chest rope. It is a mistake that the black cloth used for the gag came down </a:t>
            </a:r>
            <a:r>
              <a:rPr lang="en-GB" dirty="0" smtClean="0"/>
              <a:t>so close </a:t>
            </a:r>
            <a:r>
              <a:rPr lang="en-GB" dirty="0"/>
              <a:t>to the hands.</a:t>
            </a:r>
          </a:p>
          <a:p>
            <a:r>
              <a:rPr lang="en-GB" dirty="0"/>
              <a:t>However, I think that there is something that oozes out from the figure of the tightly bound woman of this piece, which compensates for such failure. This is why I choose to include this photo.</a:t>
            </a:r>
          </a:p>
          <a:p>
            <a:r>
              <a:rPr lang="en-GB" dirty="0"/>
              <a:t>Thinking of the effect of the tightly bound rope, there is more than enough room for letting imagination flow when it comes to the rope wrapped from the waist to the thigh.</a:t>
            </a:r>
          </a:p>
          <a:p>
            <a:endParaRPr lang="sv-SE" dirty="0"/>
          </a:p>
        </p:txBody>
      </p:sp>
      <p:sp>
        <p:nvSpPr>
          <p:cNvPr id="3" name="Rubrik 2"/>
          <p:cNvSpPr>
            <a:spLocks noGrp="1"/>
          </p:cNvSpPr>
          <p:nvPr>
            <p:ph type="title"/>
          </p:nvPr>
        </p:nvSpPr>
        <p:spPr/>
        <p:txBody>
          <a:bodyPr/>
          <a:lstStyle/>
          <a:p>
            <a:r>
              <a:rPr lang="ja-JP" altLang="sv-SE" dirty="0">
                <a:effectLst/>
              </a:rPr>
              <a:t>乳房</a:t>
            </a:r>
            <a:r>
              <a:rPr lang="sv-SE" dirty="0">
                <a:effectLst/>
              </a:rPr>
              <a:t> Chibusa (</a:t>
            </a:r>
            <a:r>
              <a:rPr lang="sv-SE" dirty="0" err="1" smtClean="0">
                <a:effectLst/>
              </a:rPr>
              <a:t>breast</a:t>
            </a:r>
            <a:r>
              <a:rPr lang="sv-SE" dirty="0" smtClean="0">
                <a:effectLst/>
              </a:rPr>
              <a:t> </a:t>
            </a:r>
            <a:r>
              <a:rPr lang="sv-SE" dirty="0" err="1" smtClean="0">
                <a:effectLst/>
              </a:rPr>
              <a:t>tie</a:t>
            </a:r>
            <a:r>
              <a:rPr lang="sv-SE" dirty="0" smtClean="0">
                <a:effectLst/>
              </a:rPr>
              <a:t>) </a:t>
            </a:r>
            <a:endParaRPr lang="sv-SE" dirty="0"/>
          </a:p>
        </p:txBody>
      </p:sp>
    </p:spTree>
    <p:extLst>
      <p:ext uri="{BB962C8B-B14F-4D97-AF65-F5344CB8AC3E}">
        <p14:creationId xmlns:p14="http://schemas.microsoft.com/office/powerpoint/2010/main" val="255950107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9.2014-09-16 21.04.38.jpg"/>
          <p:cNvPicPr>
            <a:picLocks noGrp="1" noChangeAspect="1"/>
          </p:cNvPicPr>
          <p:nvPr>
            <p:ph idx="1"/>
          </p:nvPr>
        </p:nvPicPr>
        <p:blipFill>
          <a:blip r:embed="rId2" cstate="print">
            <a:extLst>
              <a:ext uri="{28A0092B-C50C-407E-A947-70E740481C1C}">
                <a14:useLocalDpi xmlns:a14="http://schemas.microsoft.com/office/drawing/2010/main" val="0"/>
              </a:ext>
            </a:extLst>
          </a:blip>
          <a:srcRect l="-17523" r="-17523"/>
          <a:stretch>
            <a:fillRect/>
          </a:stretch>
        </p:blipFill>
        <p:spPr/>
      </p:pic>
      <p:sp>
        <p:nvSpPr>
          <p:cNvPr id="3" name="Rubrik 2"/>
          <p:cNvSpPr>
            <a:spLocks noGrp="1"/>
          </p:cNvSpPr>
          <p:nvPr>
            <p:ph type="title"/>
          </p:nvPr>
        </p:nvSpPr>
        <p:spPr/>
        <p:txBody>
          <a:bodyPr/>
          <a:lstStyle/>
          <a:p>
            <a:r>
              <a:rPr lang="ja-JP" altLang="sv-SE" dirty="0">
                <a:effectLst/>
              </a:rPr>
              <a:t>乳房</a:t>
            </a:r>
            <a:r>
              <a:rPr lang="sv-SE" dirty="0">
                <a:effectLst/>
              </a:rPr>
              <a:t> Chibusa (</a:t>
            </a:r>
            <a:r>
              <a:rPr lang="sv-SE" dirty="0" err="1" smtClean="0">
                <a:effectLst/>
              </a:rPr>
              <a:t>breast</a:t>
            </a:r>
            <a:r>
              <a:rPr lang="sv-SE" dirty="0" smtClean="0">
                <a:effectLst/>
              </a:rPr>
              <a:t> </a:t>
            </a:r>
            <a:r>
              <a:rPr lang="sv-SE" dirty="0" err="1" smtClean="0">
                <a:effectLst/>
              </a:rPr>
              <a:t>tie</a:t>
            </a:r>
            <a:r>
              <a:rPr lang="sv-SE" dirty="0" smtClean="0">
                <a:effectLst/>
              </a:rPr>
              <a:t>) </a:t>
            </a:r>
            <a:endParaRPr lang="sv-SE" dirty="0"/>
          </a:p>
        </p:txBody>
      </p:sp>
    </p:spTree>
    <p:extLst>
      <p:ext uri="{BB962C8B-B14F-4D97-AF65-F5344CB8AC3E}">
        <p14:creationId xmlns:p14="http://schemas.microsoft.com/office/powerpoint/2010/main" val="415433751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85000" lnSpcReduction="10000"/>
          </a:bodyPr>
          <a:lstStyle/>
          <a:p>
            <a:r>
              <a:rPr lang="en-GB" dirty="0"/>
              <a:t>An ornament in the '</a:t>
            </a:r>
            <a:r>
              <a:rPr lang="en-GB" dirty="0" err="1"/>
              <a:t>Toko</a:t>
            </a:r>
            <a:r>
              <a:rPr lang="en-GB" dirty="0"/>
              <a:t>' (alcove</a:t>
            </a:r>
            <a:r>
              <a:rPr lang="en-GB" dirty="0" smtClean="0"/>
              <a:t>)…  </a:t>
            </a:r>
            <a:r>
              <a:rPr lang="en-GB" dirty="0"/>
              <a:t>but this is a living ornament, forged of a beautiful loving woman who is tied. This is a hands-behind-the-back tie, but not like the ordinary ones. </a:t>
            </a:r>
            <a:endParaRPr lang="en-GB" dirty="0" smtClean="0"/>
          </a:p>
          <a:p>
            <a:r>
              <a:rPr lang="en-GB" dirty="0" smtClean="0"/>
              <a:t>I </a:t>
            </a:r>
            <a:r>
              <a:rPr lang="en-GB" dirty="0"/>
              <a:t>placed the wrists at the </a:t>
            </a:r>
            <a:r>
              <a:rPr lang="en-GB" dirty="0" smtClean="0"/>
              <a:t>centre of the body, </a:t>
            </a:r>
            <a:r>
              <a:rPr lang="en-GB" dirty="0"/>
              <a:t>then the rope goes over both shoulders to the upper arms. Tightening hard around the waist, so it becomes constricted, </a:t>
            </a:r>
            <a:r>
              <a:rPr lang="en-GB" dirty="0" smtClean="0"/>
              <a:t>I continued </a:t>
            </a:r>
            <a:r>
              <a:rPr lang="en-GB" dirty="0"/>
              <a:t>on to the crotch, thighs and knees. She cannot bend forward, nor turn her face downwards, tied as she is, standing upright.</a:t>
            </a:r>
          </a:p>
          <a:p>
            <a:r>
              <a:rPr lang="en-GB" dirty="0"/>
              <a:t>Bending at her right leg, arching her body to the left as much as she can, she has become an ornament </a:t>
            </a:r>
            <a:r>
              <a:rPr lang="en-GB" dirty="0" smtClean="0"/>
              <a:t>in </a:t>
            </a:r>
            <a:r>
              <a:rPr lang="en-GB" dirty="0"/>
              <a:t>the alcove.</a:t>
            </a:r>
          </a:p>
          <a:p>
            <a:r>
              <a:rPr lang="en-GB" dirty="0"/>
              <a:t>Perhaps it is impolite to describe the living body of a woman as an ornament, but this young woman may take secret pleasures and have unbridled pride in her naked body being looked upon and appreciated by you all.</a:t>
            </a:r>
          </a:p>
          <a:p>
            <a:endParaRPr lang="sv-SE" dirty="0"/>
          </a:p>
        </p:txBody>
      </p:sp>
      <p:sp>
        <p:nvSpPr>
          <p:cNvPr id="3" name="Rubrik 2"/>
          <p:cNvSpPr>
            <a:spLocks noGrp="1"/>
          </p:cNvSpPr>
          <p:nvPr>
            <p:ph type="title"/>
          </p:nvPr>
        </p:nvSpPr>
        <p:spPr/>
        <p:txBody>
          <a:bodyPr>
            <a:normAutofit fontScale="90000"/>
          </a:bodyPr>
          <a:lstStyle/>
          <a:p>
            <a:r>
              <a:rPr lang="ja-JP" altLang="sv-SE" dirty="0"/>
              <a:t>床の置物</a:t>
            </a:r>
            <a:r>
              <a:rPr lang="sv-SE" dirty="0"/>
              <a:t> </a:t>
            </a:r>
            <a:r>
              <a:rPr lang="sv-SE" dirty="0" err="1"/>
              <a:t>Toko</a:t>
            </a:r>
            <a:r>
              <a:rPr lang="sv-SE" dirty="0"/>
              <a:t> no </a:t>
            </a:r>
            <a:r>
              <a:rPr lang="sv-SE" dirty="0" err="1"/>
              <a:t>Okimono</a:t>
            </a:r>
            <a:r>
              <a:rPr lang="sv-SE" dirty="0"/>
              <a:t> (an ornament in an </a:t>
            </a:r>
            <a:r>
              <a:rPr lang="sv-SE" dirty="0" err="1"/>
              <a:t>alcove</a:t>
            </a:r>
            <a:r>
              <a:rPr lang="sv-SE" dirty="0"/>
              <a:t>) </a:t>
            </a:r>
          </a:p>
        </p:txBody>
      </p:sp>
    </p:spTree>
    <p:extLst>
      <p:ext uri="{BB962C8B-B14F-4D97-AF65-F5344CB8AC3E}">
        <p14:creationId xmlns:p14="http://schemas.microsoft.com/office/powerpoint/2010/main" val="223435843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11.2014-09-16 21.05.07.jpg"/>
          <p:cNvPicPr>
            <a:picLocks noGrp="1" noChangeAspect="1"/>
          </p:cNvPicPr>
          <p:nvPr>
            <p:ph idx="1"/>
          </p:nvPr>
        </p:nvPicPr>
        <p:blipFill>
          <a:blip r:embed="rId2" cstate="print">
            <a:extLst>
              <a:ext uri="{28A0092B-C50C-407E-A947-70E740481C1C}">
                <a14:useLocalDpi xmlns:a14="http://schemas.microsoft.com/office/drawing/2010/main" val="0"/>
              </a:ext>
            </a:extLst>
          </a:blip>
          <a:srcRect l="-70000" r="-70000"/>
          <a:stretch>
            <a:fillRect/>
          </a:stretch>
        </p:blipFill>
        <p:spPr/>
      </p:pic>
      <p:sp>
        <p:nvSpPr>
          <p:cNvPr id="3" name="Rubrik 2"/>
          <p:cNvSpPr>
            <a:spLocks noGrp="1"/>
          </p:cNvSpPr>
          <p:nvPr>
            <p:ph type="title"/>
          </p:nvPr>
        </p:nvSpPr>
        <p:spPr/>
        <p:txBody>
          <a:bodyPr>
            <a:normAutofit fontScale="90000"/>
          </a:bodyPr>
          <a:lstStyle/>
          <a:p>
            <a:r>
              <a:rPr lang="ja-JP" altLang="sv-SE" dirty="0"/>
              <a:t>床の置物</a:t>
            </a:r>
            <a:r>
              <a:rPr lang="sv-SE" dirty="0"/>
              <a:t> </a:t>
            </a:r>
            <a:r>
              <a:rPr lang="sv-SE" dirty="0" err="1"/>
              <a:t>Toko</a:t>
            </a:r>
            <a:r>
              <a:rPr lang="sv-SE" dirty="0"/>
              <a:t> no </a:t>
            </a:r>
            <a:r>
              <a:rPr lang="sv-SE" dirty="0" err="1"/>
              <a:t>Okimono</a:t>
            </a:r>
            <a:r>
              <a:rPr lang="sv-SE" dirty="0"/>
              <a:t> (an ornament in an </a:t>
            </a:r>
            <a:r>
              <a:rPr lang="sv-SE" dirty="0" err="1"/>
              <a:t>alcove</a:t>
            </a:r>
            <a:r>
              <a:rPr lang="sv-SE" dirty="0"/>
              <a:t>) </a:t>
            </a:r>
          </a:p>
        </p:txBody>
      </p:sp>
    </p:spTree>
    <p:extLst>
      <p:ext uri="{BB962C8B-B14F-4D97-AF65-F5344CB8AC3E}">
        <p14:creationId xmlns:p14="http://schemas.microsoft.com/office/powerpoint/2010/main" val="357755336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85000" lnSpcReduction="20000"/>
          </a:bodyPr>
          <a:lstStyle/>
          <a:p>
            <a:r>
              <a:rPr lang="en-GB" dirty="0"/>
              <a:t>This image shows a woman in a more difficult and painful pose than any of the previous photos. The red colour of the </a:t>
            </a:r>
            <a:r>
              <a:rPr lang="en-GB" dirty="0" err="1"/>
              <a:t>Nagajuban</a:t>
            </a:r>
            <a:r>
              <a:rPr lang="en-GB" dirty="0"/>
              <a:t> [worn under the kimono] and the white colour of her skin… unfortunately this photo is not using '</a:t>
            </a:r>
            <a:r>
              <a:rPr lang="en-GB" dirty="0" err="1"/>
              <a:t>Technicolour</a:t>
            </a:r>
            <a:r>
              <a:rPr lang="en-GB" dirty="0"/>
              <a:t>', but it reveals the atrocious torture of a woman hanging in </a:t>
            </a:r>
            <a:r>
              <a:rPr lang="en-GB" dirty="0" err="1"/>
              <a:t>midair</a:t>
            </a:r>
            <a:r>
              <a:rPr lang="en-GB" dirty="0"/>
              <a:t> on a column. This is by no means a fake nor a trick, this is a truly serious pose in which the model made an effort and cooperated until she reached a state of </a:t>
            </a:r>
            <a:r>
              <a:rPr lang="en-GB" dirty="0" err="1"/>
              <a:t>presyncope</a:t>
            </a:r>
            <a:r>
              <a:rPr lang="en-GB" dirty="0"/>
              <a:t>.</a:t>
            </a:r>
          </a:p>
          <a:p>
            <a:r>
              <a:rPr lang="en-GB" dirty="0" smtClean="0"/>
              <a:t>This photo is </a:t>
            </a:r>
            <a:r>
              <a:rPr lang="en-GB" dirty="0"/>
              <a:t>a gem that has been carefully preserved and not shown to the outside world until now. </a:t>
            </a:r>
            <a:r>
              <a:rPr lang="en-GB" dirty="0" smtClean="0"/>
              <a:t>I </a:t>
            </a:r>
            <a:r>
              <a:rPr lang="en-GB" dirty="0"/>
              <a:t>decided to share this </a:t>
            </a:r>
            <a:r>
              <a:rPr lang="en-GB" dirty="0" smtClean="0"/>
              <a:t>image </a:t>
            </a:r>
            <a:r>
              <a:rPr lang="en-GB" dirty="0"/>
              <a:t>to celebrate the publication of this album. Despite the fact this is the only </a:t>
            </a:r>
            <a:r>
              <a:rPr lang="en-GB" dirty="0" smtClean="0"/>
              <a:t>photo </a:t>
            </a:r>
            <a:r>
              <a:rPr lang="en-GB" dirty="0"/>
              <a:t>in this album in which </a:t>
            </a:r>
            <a:r>
              <a:rPr lang="en-GB" dirty="0" smtClean="0"/>
              <a:t>the </a:t>
            </a:r>
            <a:r>
              <a:rPr lang="en-GB" dirty="0"/>
              <a:t>model is clothed, I am confident that no other photo will outdo it. After several hours of wading through </a:t>
            </a:r>
            <a:r>
              <a:rPr lang="en-GB" dirty="0" err="1" smtClean="0"/>
              <a:t>spiderwebs</a:t>
            </a:r>
            <a:r>
              <a:rPr lang="en-GB" dirty="0" smtClean="0"/>
              <a:t> </a:t>
            </a:r>
            <a:r>
              <a:rPr lang="en-GB" dirty="0"/>
              <a:t>and dust, in the end this was the most precious and satisfactory piece I got.</a:t>
            </a:r>
          </a:p>
          <a:p>
            <a:endParaRPr lang="sv-SE" dirty="0"/>
          </a:p>
        </p:txBody>
      </p:sp>
      <p:sp>
        <p:nvSpPr>
          <p:cNvPr id="3" name="Rubrik 2"/>
          <p:cNvSpPr>
            <a:spLocks noGrp="1"/>
          </p:cNvSpPr>
          <p:nvPr>
            <p:ph type="title"/>
          </p:nvPr>
        </p:nvSpPr>
        <p:spPr/>
        <p:txBody>
          <a:bodyPr>
            <a:normAutofit fontScale="90000"/>
          </a:bodyPr>
          <a:lstStyle/>
          <a:p>
            <a:r>
              <a:rPr lang="ja-JP" altLang="sv-SE" dirty="0">
                <a:effectLst/>
              </a:rPr>
              <a:t>紅と白</a:t>
            </a:r>
            <a:r>
              <a:rPr lang="sv-SE" dirty="0">
                <a:effectLst/>
              </a:rPr>
              <a:t> Aka to Shiro (Red and White) </a:t>
            </a:r>
            <a:endParaRPr lang="sv-SE" dirty="0"/>
          </a:p>
        </p:txBody>
      </p:sp>
    </p:spTree>
    <p:extLst>
      <p:ext uri="{BB962C8B-B14F-4D97-AF65-F5344CB8AC3E}">
        <p14:creationId xmlns:p14="http://schemas.microsoft.com/office/powerpoint/2010/main" val="22895579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13.2014-09-16 21.05.34.jpg"/>
          <p:cNvPicPr>
            <a:picLocks noGrp="1" noChangeAspect="1"/>
          </p:cNvPicPr>
          <p:nvPr>
            <p:ph idx="1"/>
          </p:nvPr>
        </p:nvPicPr>
        <p:blipFill>
          <a:blip r:embed="rId2" cstate="print">
            <a:extLst>
              <a:ext uri="{28A0092B-C50C-407E-A947-70E740481C1C}">
                <a14:useLocalDpi xmlns:a14="http://schemas.microsoft.com/office/drawing/2010/main" val="0"/>
              </a:ext>
            </a:extLst>
          </a:blip>
          <a:srcRect l="-70000" r="-70000"/>
          <a:stretch>
            <a:fillRect/>
          </a:stretch>
        </p:blipFill>
        <p:spPr/>
      </p:pic>
      <p:sp>
        <p:nvSpPr>
          <p:cNvPr id="3" name="Rubrik 2"/>
          <p:cNvSpPr>
            <a:spLocks noGrp="1"/>
          </p:cNvSpPr>
          <p:nvPr>
            <p:ph type="title"/>
          </p:nvPr>
        </p:nvSpPr>
        <p:spPr/>
        <p:txBody>
          <a:bodyPr>
            <a:normAutofit fontScale="90000"/>
          </a:bodyPr>
          <a:lstStyle/>
          <a:p>
            <a:r>
              <a:rPr lang="ja-JP" altLang="sv-SE" dirty="0">
                <a:effectLst/>
              </a:rPr>
              <a:t>紅と白</a:t>
            </a:r>
            <a:r>
              <a:rPr lang="sv-SE" dirty="0">
                <a:effectLst/>
              </a:rPr>
              <a:t> </a:t>
            </a:r>
            <a:r>
              <a:rPr lang="sv-SE" dirty="0" err="1">
                <a:effectLst/>
              </a:rPr>
              <a:t>Aka</a:t>
            </a:r>
            <a:r>
              <a:rPr lang="sv-SE" dirty="0">
                <a:effectLst/>
              </a:rPr>
              <a:t> </a:t>
            </a:r>
            <a:r>
              <a:rPr lang="sv-SE" dirty="0" err="1">
                <a:effectLst/>
              </a:rPr>
              <a:t>to</a:t>
            </a:r>
            <a:r>
              <a:rPr lang="sv-SE" dirty="0">
                <a:effectLst/>
              </a:rPr>
              <a:t> </a:t>
            </a:r>
            <a:r>
              <a:rPr lang="sv-SE" dirty="0" err="1">
                <a:effectLst/>
              </a:rPr>
              <a:t>Shiro</a:t>
            </a:r>
            <a:r>
              <a:rPr lang="sv-SE" dirty="0">
                <a:effectLst/>
              </a:rPr>
              <a:t> (Red and White) </a:t>
            </a:r>
            <a:endParaRPr lang="sv-SE" dirty="0"/>
          </a:p>
        </p:txBody>
      </p:sp>
    </p:spTree>
    <p:extLst>
      <p:ext uri="{BB962C8B-B14F-4D97-AF65-F5344CB8AC3E}">
        <p14:creationId xmlns:p14="http://schemas.microsoft.com/office/powerpoint/2010/main" val="227010383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92500" lnSpcReduction="20000"/>
          </a:bodyPr>
          <a:lstStyle/>
          <a:p>
            <a:r>
              <a:rPr lang="en-GB" dirty="0"/>
              <a:t>The </a:t>
            </a:r>
            <a:r>
              <a:rPr lang="en-GB" dirty="0" smtClean="0"/>
              <a:t>model is posed between </a:t>
            </a:r>
            <a:r>
              <a:rPr lang="en-GB" dirty="0"/>
              <a:t>the telephone and the vase, half sitting on the carpet rug with her hands behind her back, attached to the </a:t>
            </a:r>
            <a:r>
              <a:rPr lang="en-GB" dirty="0" smtClean="0"/>
              <a:t>ankles. Her legs are </a:t>
            </a:r>
            <a:r>
              <a:rPr lang="en-GB" dirty="0"/>
              <a:t>open in order to maintain stability, forming an elegant triangle. I placed a hanging scroll similar to that of an </a:t>
            </a:r>
            <a:r>
              <a:rPr lang="en-GB" i="1" dirty="0" err="1"/>
              <a:t>Ukiyo</a:t>
            </a:r>
            <a:r>
              <a:rPr lang="en-GB" i="1" dirty="0"/>
              <a:t>-e</a:t>
            </a:r>
            <a:r>
              <a:rPr lang="en-GB" dirty="0"/>
              <a:t> print above her.</a:t>
            </a:r>
          </a:p>
          <a:p>
            <a:r>
              <a:rPr lang="en-GB" dirty="0" smtClean="0"/>
              <a:t>The position was created </a:t>
            </a:r>
            <a:r>
              <a:rPr lang="en-GB" dirty="0"/>
              <a:t>by breaking the equal balance and lowering the right wrist. The model required the gag to be removed as it made it difficult for her breath and keep such a posture simultaneously.</a:t>
            </a:r>
          </a:p>
          <a:p>
            <a:r>
              <a:rPr lang="en-GB" dirty="0"/>
              <a:t>If I didn't use rope as a help, she could not have held the pose for more than ten seconds. In other words, it may be said that this piece shows the maximum effect of just a single </a:t>
            </a:r>
            <a:r>
              <a:rPr lang="en-GB" dirty="0" smtClean="0"/>
              <a:t>rope</a:t>
            </a:r>
            <a:r>
              <a:rPr lang="en-GB" dirty="0"/>
              <a:t>.</a:t>
            </a:r>
          </a:p>
          <a:p>
            <a:endParaRPr lang="sv-SE" dirty="0"/>
          </a:p>
        </p:txBody>
      </p:sp>
      <p:sp>
        <p:nvSpPr>
          <p:cNvPr id="3" name="Rubrik 2"/>
          <p:cNvSpPr>
            <a:spLocks noGrp="1"/>
          </p:cNvSpPr>
          <p:nvPr>
            <p:ph type="title"/>
          </p:nvPr>
        </p:nvSpPr>
        <p:spPr/>
        <p:txBody>
          <a:bodyPr/>
          <a:lstStyle/>
          <a:p>
            <a:r>
              <a:rPr lang="ja-JP" altLang="en-US" dirty="0">
                <a:effectLst/>
              </a:rPr>
              <a:t>目の綾</a:t>
            </a:r>
            <a:r>
              <a:rPr lang="en-GB" dirty="0">
                <a:effectLst/>
              </a:rPr>
              <a:t> Me no Aya </a:t>
            </a:r>
            <a:endParaRPr lang="sv-SE" dirty="0"/>
          </a:p>
        </p:txBody>
      </p:sp>
    </p:spTree>
    <p:extLst>
      <p:ext uri="{BB962C8B-B14F-4D97-AF65-F5344CB8AC3E}">
        <p14:creationId xmlns:p14="http://schemas.microsoft.com/office/powerpoint/2010/main" val="98619423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15.2014-09-16 21.05.56.jpg"/>
          <p:cNvPicPr>
            <a:picLocks noGrp="1" noChangeAspect="1"/>
          </p:cNvPicPr>
          <p:nvPr>
            <p:ph idx="1"/>
          </p:nvPr>
        </p:nvPicPr>
        <p:blipFill>
          <a:blip r:embed="rId2" cstate="print">
            <a:extLst>
              <a:ext uri="{28A0092B-C50C-407E-A947-70E740481C1C}">
                <a14:useLocalDpi xmlns:a14="http://schemas.microsoft.com/office/drawing/2010/main" val="0"/>
              </a:ext>
            </a:extLst>
          </a:blip>
          <a:srcRect l="-70000" r="-70000"/>
          <a:stretch>
            <a:fillRect/>
          </a:stretch>
        </p:blipFill>
        <p:spPr/>
      </p:pic>
      <p:sp>
        <p:nvSpPr>
          <p:cNvPr id="3" name="Rubrik 2"/>
          <p:cNvSpPr>
            <a:spLocks noGrp="1"/>
          </p:cNvSpPr>
          <p:nvPr>
            <p:ph type="title"/>
          </p:nvPr>
        </p:nvSpPr>
        <p:spPr/>
        <p:txBody>
          <a:bodyPr/>
          <a:lstStyle/>
          <a:p>
            <a:r>
              <a:rPr lang="ja-JP" altLang="en-US" dirty="0">
                <a:effectLst/>
              </a:rPr>
              <a:t>目の綾</a:t>
            </a:r>
            <a:r>
              <a:rPr lang="en-GB" dirty="0">
                <a:effectLst/>
              </a:rPr>
              <a:t> Me no </a:t>
            </a:r>
            <a:r>
              <a:rPr lang="en-GB" dirty="0" err="1">
                <a:effectLst/>
              </a:rPr>
              <a:t>Aya</a:t>
            </a:r>
            <a:r>
              <a:rPr lang="en-GB" dirty="0">
                <a:effectLst/>
              </a:rPr>
              <a:t> </a:t>
            </a:r>
            <a:endParaRPr lang="sv-SE" dirty="0"/>
          </a:p>
        </p:txBody>
      </p:sp>
    </p:spTree>
    <p:extLst>
      <p:ext uri="{BB962C8B-B14F-4D97-AF65-F5344CB8AC3E}">
        <p14:creationId xmlns:p14="http://schemas.microsoft.com/office/powerpoint/2010/main" val="195218022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85000" lnSpcReduction="10000"/>
          </a:bodyPr>
          <a:lstStyle/>
          <a:p>
            <a:r>
              <a:rPr lang="en-GB" dirty="0"/>
              <a:t>The naked woman is tied firmly from the chest to the ankles. </a:t>
            </a:r>
            <a:r>
              <a:rPr lang="en-GB" dirty="0" smtClean="0"/>
              <a:t>Much rope is used, </a:t>
            </a:r>
            <a:r>
              <a:rPr lang="en-GB" dirty="0"/>
              <a:t>but with an attempt not to lose the beauty of the model’s body. I avoided rope running over the breasts and the buttocks.</a:t>
            </a:r>
          </a:p>
          <a:p>
            <a:r>
              <a:rPr lang="en-GB" dirty="0"/>
              <a:t>If a body doesn't have a voluptuous figure, some faults appear unsubtly when making this kind of pose. But the model has a body weight of </a:t>
            </a:r>
            <a:r>
              <a:rPr lang="en-GB" dirty="0" smtClean="0"/>
              <a:t>55 kg, </a:t>
            </a:r>
            <a:r>
              <a:rPr lang="en-GB" dirty="0"/>
              <a:t>and as is expected there are no such faults shown here at all.</a:t>
            </a:r>
          </a:p>
          <a:p>
            <a:r>
              <a:rPr lang="en-GB" dirty="0"/>
              <a:t>She is wearing rope all over her body, but there is no feeling of being bothered to be seen. </a:t>
            </a:r>
            <a:r>
              <a:rPr lang="en-GB" dirty="0" smtClean="0"/>
              <a:t>There </a:t>
            </a:r>
            <a:r>
              <a:rPr lang="en-GB" dirty="0"/>
              <a:t>is a beautiful </a:t>
            </a:r>
            <a:r>
              <a:rPr lang="en-GB" dirty="0" smtClean="0"/>
              <a:t>line –a shape like two </a:t>
            </a:r>
            <a:r>
              <a:rPr lang="en-GB" dirty="0"/>
              <a:t>of the Japanese alphabet '</a:t>
            </a:r>
            <a:r>
              <a:rPr lang="en-GB" dirty="0" smtClean="0"/>
              <a:t>Ku’-mark, </a:t>
            </a:r>
            <a:r>
              <a:rPr lang="en-GB" dirty="0"/>
              <a:t>or like a lightning </a:t>
            </a:r>
            <a:r>
              <a:rPr lang="en-GB" dirty="0" smtClean="0"/>
              <a:t>bolt. </a:t>
            </a:r>
            <a:r>
              <a:rPr lang="en-GB" dirty="0"/>
              <a:t>As the black colour of her hair and the gag are marked as key points in the picture, this pose reminds of a beautiful white lily blooming on the mountain shade.</a:t>
            </a:r>
          </a:p>
          <a:p>
            <a:endParaRPr lang="sv-SE" dirty="0"/>
          </a:p>
        </p:txBody>
      </p:sp>
      <p:sp>
        <p:nvSpPr>
          <p:cNvPr id="3" name="Rubrik 2"/>
          <p:cNvSpPr>
            <a:spLocks noGrp="1"/>
          </p:cNvSpPr>
          <p:nvPr>
            <p:ph type="title"/>
          </p:nvPr>
        </p:nvSpPr>
        <p:spPr/>
        <p:txBody>
          <a:bodyPr>
            <a:normAutofit/>
          </a:bodyPr>
          <a:lstStyle/>
          <a:p>
            <a:r>
              <a:rPr lang="ja-JP" altLang="sv-SE" sz="3400" dirty="0">
                <a:effectLst/>
              </a:rPr>
              <a:t>雁字搦目</a:t>
            </a:r>
            <a:r>
              <a:rPr lang="sv-SE" sz="3400" dirty="0">
                <a:effectLst/>
              </a:rPr>
              <a:t> Ganji Garame (</a:t>
            </a:r>
            <a:r>
              <a:rPr lang="sv-SE" sz="3400" dirty="0" err="1" smtClean="0">
                <a:effectLst/>
              </a:rPr>
              <a:t>Immobilizing</a:t>
            </a:r>
            <a:r>
              <a:rPr lang="sv-SE" sz="3400" dirty="0" smtClean="0">
                <a:effectLst/>
              </a:rPr>
              <a:t> </a:t>
            </a:r>
            <a:r>
              <a:rPr lang="sv-SE" sz="3400" dirty="0" err="1" smtClean="0">
                <a:effectLst/>
              </a:rPr>
              <a:t>tie</a:t>
            </a:r>
            <a:r>
              <a:rPr lang="sv-SE" sz="3400" dirty="0" smtClean="0">
                <a:effectLst/>
              </a:rPr>
              <a:t> ) </a:t>
            </a:r>
            <a:endParaRPr lang="sv-SE" sz="3400" dirty="0"/>
          </a:p>
        </p:txBody>
      </p:sp>
    </p:spTree>
    <p:extLst>
      <p:ext uri="{BB962C8B-B14F-4D97-AF65-F5344CB8AC3E}">
        <p14:creationId xmlns:p14="http://schemas.microsoft.com/office/powerpoint/2010/main" val="21299577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17.2014-09-16 21.06.22.jpg"/>
          <p:cNvPicPr>
            <a:picLocks noGrp="1" noChangeAspect="1"/>
          </p:cNvPicPr>
          <p:nvPr>
            <p:ph idx="1"/>
          </p:nvPr>
        </p:nvPicPr>
        <p:blipFill>
          <a:blip r:embed="rId2" cstate="print">
            <a:extLst>
              <a:ext uri="{28A0092B-C50C-407E-A947-70E740481C1C}">
                <a14:useLocalDpi xmlns:a14="http://schemas.microsoft.com/office/drawing/2010/main" val="0"/>
              </a:ext>
            </a:extLst>
          </a:blip>
          <a:srcRect l="-17523" r="-17523"/>
          <a:stretch>
            <a:fillRect/>
          </a:stretch>
        </p:blipFill>
        <p:spPr/>
      </p:pic>
      <p:sp>
        <p:nvSpPr>
          <p:cNvPr id="3" name="Rubrik 2"/>
          <p:cNvSpPr>
            <a:spLocks noGrp="1"/>
          </p:cNvSpPr>
          <p:nvPr>
            <p:ph type="title"/>
          </p:nvPr>
        </p:nvSpPr>
        <p:spPr/>
        <p:txBody>
          <a:bodyPr>
            <a:normAutofit/>
          </a:bodyPr>
          <a:lstStyle/>
          <a:p>
            <a:r>
              <a:rPr lang="ja-JP" altLang="sv-SE" sz="3400" dirty="0">
                <a:effectLst/>
              </a:rPr>
              <a:t>雁字搦目</a:t>
            </a:r>
            <a:r>
              <a:rPr lang="sv-SE" sz="3400" dirty="0">
                <a:effectLst/>
              </a:rPr>
              <a:t> Ganji Garame (Immobilizing tie) </a:t>
            </a:r>
            <a:endParaRPr lang="sv-SE" sz="3400" dirty="0"/>
          </a:p>
        </p:txBody>
      </p:sp>
    </p:spTree>
    <p:extLst>
      <p:ext uri="{BB962C8B-B14F-4D97-AF65-F5344CB8AC3E}">
        <p14:creationId xmlns:p14="http://schemas.microsoft.com/office/powerpoint/2010/main" val="271711110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85000" lnSpcReduction="20000"/>
          </a:bodyPr>
          <a:lstStyle/>
          <a:p>
            <a:r>
              <a:rPr lang="en-GB" dirty="0"/>
              <a:t>A different method to the iron chains of the Middle Ages and </a:t>
            </a:r>
            <a:r>
              <a:rPr lang="en-GB" dirty="0" smtClean="0"/>
              <a:t>to the </a:t>
            </a:r>
            <a:r>
              <a:rPr lang="en-GB" dirty="0"/>
              <a:t>wooden implements in the Tokugawa period, I attempted to substitute these items with a bamboo stick which is obviously viewed as a modern item. At first I was uncertain, but since I was going to tie up a modern girl with </a:t>
            </a:r>
            <a:r>
              <a:rPr lang="en-GB" dirty="0" err="1"/>
              <a:t>permed</a:t>
            </a:r>
            <a:r>
              <a:rPr lang="en-GB" dirty="0"/>
              <a:t> curly hair, I thought it would like to create the right atmosphere in the instance. To start with, I requested her to partly take off her slip.</a:t>
            </a:r>
          </a:p>
          <a:p>
            <a:r>
              <a:rPr lang="en-GB" dirty="0"/>
              <a:t>This is fantasy that a girl is held in captivity in a room of </a:t>
            </a:r>
            <a:r>
              <a:rPr lang="en-GB" dirty="0" err="1"/>
              <a:t>Zashikirou</a:t>
            </a:r>
            <a:r>
              <a:rPr lang="en-GB" dirty="0"/>
              <a:t> [closet].</a:t>
            </a:r>
          </a:p>
          <a:p>
            <a:r>
              <a:rPr lang="en-GB" dirty="0"/>
              <a:t>This is a pose of complete helplessness induced by tight binding which does not allow the body to move at all. The tight binding created by the bamboo and the rope, although you might not understand without experiencing it first hand, would leave the victim in extreme pain and also give visible marks from </a:t>
            </a:r>
            <a:r>
              <a:rPr lang="en-GB" dirty="0" smtClean="0"/>
              <a:t>the tight </a:t>
            </a:r>
            <a:r>
              <a:rPr lang="en-GB" dirty="0"/>
              <a:t>binding itself.</a:t>
            </a:r>
          </a:p>
          <a:p>
            <a:endParaRPr lang="sv-SE" dirty="0"/>
          </a:p>
        </p:txBody>
      </p:sp>
      <p:sp>
        <p:nvSpPr>
          <p:cNvPr id="3" name="Rubrik 2"/>
          <p:cNvSpPr>
            <a:spLocks noGrp="1"/>
          </p:cNvSpPr>
          <p:nvPr>
            <p:ph type="title"/>
          </p:nvPr>
        </p:nvSpPr>
        <p:spPr/>
        <p:txBody>
          <a:bodyPr/>
          <a:lstStyle/>
          <a:p>
            <a:r>
              <a:rPr lang="ja-JP" altLang="sv-SE" dirty="0">
                <a:effectLst/>
              </a:rPr>
              <a:t>足枷</a:t>
            </a:r>
            <a:r>
              <a:rPr lang="sv-SE" dirty="0">
                <a:effectLst/>
              </a:rPr>
              <a:t> Ashikase (fetters) </a:t>
            </a:r>
            <a:endParaRPr lang="sv-SE" dirty="0"/>
          </a:p>
        </p:txBody>
      </p:sp>
    </p:spTree>
    <p:extLst>
      <p:ext uri="{BB962C8B-B14F-4D97-AF65-F5344CB8AC3E}">
        <p14:creationId xmlns:p14="http://schemas.microsoft.com/office/powerpoint/2010/main" val="28175934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19.2014-09-16 21.06.45.jpg"/>
          <p:cNvPicPr>
            <a:picLocks noGrp="1" noChangeAspect="1"/>
          </p:cNvPicPr>
          <p:nvPr>
            <p:ph idx="1"/>
          </p:nvPr>
        </p:nvPicPr>
        <p:blipFill>
          <a:blip r:embed="rId2" cstate="print">
            <a:extLst>
              <a:ext uri="{28A0092B-C50C-407E-A947-70E740481C1C}">
                <a14:useLocalDpi xmlns:a14="http://schemas.microsoft.com/office/drawing/2010/main" val="0"/>
              </a:ext>
            </a:extLst>
          </a:blip>
          <a:srcRect l="-17523" r="-17523"/>
          <a:stretch>
            <a:fillRect/>
          </a:stretch>
        </p:blipFill>
        <p:spPr/>
      </p:pic>
      <p:sp>
        <p:nvSpPr>
          <p:cNvPr id="3" name="Rubrik 2"/>
          <p:cNvSpPr>
            <a:spLocks noGrp="1"/>
          </p:cNvSpPr>
          <p:nvPr>
            <p:ph type="title"/>
          </p:nvPr>
        </p:nvSpPr>
        <p:spPr/>
        <p:txBody>
          <a:bodyPr/>
          <a:lstStyle/>
          <a:p>
            <a:r>
              <a:rPr lang="ja-JP" altLang="sv-SE" dirty="0">
                <a:effectLst/>
              </a:rPr>
              <a:t>足枷</a:t>
            </a:r>
            <a:r>
              <a:rPr lang="sv-SE" dirty="0">
                <a:effectLst/>
              </a:rPr>
              <a:t> Ashikase (fetters) </a:t>
            </a:r>
            <a:endParaRPr lang="sv-SE" dirty="0"/>
          </a:p>
        </p:txBody>
      </p:sp>
    </p:spTree>
    <p:extLst>
      <p:ext uri="{BB962C8B-B14F-4D97-AF65-F5344CB8AC3E}">
        <p14:creationId xmlns:p14="http://schemas.microsoft.com/office/powerpoint/2010/main" val="327378222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92500" lnSpcReduction="10000"/>
          </a:bodyPr>
          <a:lstStyle/>
          <a:p>
            <a:r>
              <a:rPr lang="en-GB" dirty="0"/>
              <a:t>The ample flesh that a </a:t>
            </a:r>
            <a:r>
              <a:rPr lang="en-GB" dirty="0" smtClean="0"/>
              <a:t>belt seems </a:t>
            </a:r>
            <a:r>
              <a:rPr lang="en-GB" dirty="0"/>
              <a:t>to bounce back off when I strike it, the bulging twin hills of the buttocks. Who doesn't feel a desire of a blow of the </a:t>
            </a:r>
            <a:r>
              <a:rPr lang="en-GB" dirty="0" smtClean="0"/>
              <a:t>belt to </a:t>
            </a:r>
            <a:r>
              <a:rPr lang="en-GB" dirty="0"/>
              <a:t>this warm, blood-circulating skin? She asked for a gag of a big cloth to be used on her, almost covering her nose, as if she didn't want to be heard screaming or groaning after every single lash. She made a pose throwing her body as if saying “please whip me, wherever”.</a:t>
            </a:r>
          </a:p>
          <a:p>
            <a:r>
              <a:rPr lang="en-GB" dirty="0" smtClean="0"/>
              <a:t>Then, in one blow, </a:t>
            </a:r>
            <a:r>
              <a:rPr lang="en-GB" dirty="0"/>
              <a:t>the buckle of the belt </a:t>
            </a:r>
            <a:r>
              <a:rPr lang="en-GB" dirty="0" smtClean="0"/>
              <a:t>hit </a:t>
            </a:r>
            <a:r>
              <a:rPr lang="en-GB" dirty="0"/>
              <a:t>her elbow, </a:t>
            </a:r>
            <a:r>
              <a:rPr lang="en-GB" dirty="0" smtClean="0"/>
              <a:t>made </a:t>
            </a:r>
            <a:r>
              <a:rPr lang="en-GB" dirty="0"/>
              <a:t>a wound there and blood began to ooze from it. Still she begged for more “please whip me more, whip me more”. I took a dozen of photographs, which show different figures, picking up this piece from the middle.</a:t>
            </a:r>
          </a:p>
          <a:p>
            <a:endParaRPr lang="sv-SE" dirty="0"/>
          </a:p>
        </p:txBody>
      </p:sp>
      <p:sp>
        <p:nvSpPr>
          <p:cNvPr id="3" name="Rubrik 2"/>
          <p:cNvSpPr>
            <a:spLocks noGrp="1"/>
          </p:cNvSpPr>
          <p:nvPr>
            <p:ph type="title"/>
          </p:nvPr>
        </p:nvSpPr>
        <p:spPr/>
        <p:txBody>
          <a:bodyPr/>
          <a:lstStyle/>
          <a:p>
            <a:r>
              <a:rPr lang="ja-JP" altLang="sv-SE" dirty="0">
                <a:effectLst/>
              </a:rPr>
              <a:t>鞭打</a:t>
            </a:r>
            <a:r>
              <a:rPr lang="sv-SE" dirty="0">
                <a:effectLst/>
              </a:rPr>
              <a:t> Muchiuchi (whipping) </a:t>
            </a:r>
            <a:endParaRPr lang="sv-SE" dirty="0"/>
          </a:p>
        </p:txBody>
      </p:sp>
    </p:spTree>
    <p:extLst>
      <p:ext uri="{BB962C8B-B14F-4D97-AF65-F5344CB8AC3E}">
        <p14:creationId xmlns:p14="http://schemas.microsoft.com/office/powerpoint/2010/main" val="32240208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21.2014-09-16 21.07.13.jpg"/>
          <p:cNvPicPr>
            <a:picLocks noGrp="1" noChangeAspect="1"/>
          </p:cNvPicPr>
          <p:nvPr>
            <p:ph idx="1"/>
          </p:nvPr>
        </p:nvPicPr>
        <p:blipFill>
          <a:blip r:embed="rId2" cstate="print">
            <a:extLst>
              <a:ext uri="{28A0092B-C50C-407E-A947-70E740481C1C}">
                <a14:useLocalDpi xmlns:a14="http://schemas.microsoft.com/office/drawing/2010/main" val="0"/>
              </a:ext>
            </a:extLst>
          </a:blip>
          <a:srcRect l="-70000" r="-70000"/>
          <a:stretch>
            <a:fillRect/>
          </a:stretch>
        </p:blipFill>
        <p:spPr/>
      </p:pic>
      <p:sp>
        <p:nvSpPr>
          <p:cNvPr id="3" name="Rubrik 2"/>
          <p:cNvSpPr>
            <a:spLocks noGrp="1"/>
          </p:cNvSpPr>
          <p:nvPr>
            <p:ph type="title"/>
          </p:nvPr>
        </p:nvSpPr>
        <p:spPr/>
        <p:txBody>
          <a:bodyPr/>
          <a:lstStyle/>
          <a:p>
            <a:r>
              <a:rPr lang="ja-JP" altLang="sv-SE" dirty="0">
                <a:effectLst/>
              </a:rPr>
              <a:t>鞭打</a:t>
            </a:r>
            <a:r>
              <a:rPr lang="sv-SE" dirty="0">
                <a:effectLst/>
              </a:rPr>
              <a:t> </a:t>
            </a:r>
            <a:r>
              <a:rPr lang="sv-SE" dirty="0" err="1">
                <a:effectLst/>
              </a:rPr>
              <a:t>Muchiuchi</a:t>
            </a:r>
            <a:r>
              <a:rPr lang="sv-SE" dirty="0">
                <a:effectLst/>
              </a:rPr>
              <a:t> (</a:t>
            </a:r>
            <a:r>
              <a:rPr lang="sv-SE" dirty="0" err="1">
                <a:effectLst/>
              </a:rPr>
              <a:t>whipping</a:t>
            </a:r>
            <a:r>
              <a:rPr lang="sv-SE" dirty="0">
                <a:effectLst/>
              </a:rPr>
              <a:t>) </a:t>
            </a:r>
            <a:endParaRPr lang="sv-SE" dirty="0"/>
          </a:p>
        </p:txBody>
      </p:sp>
    </p:spTree>
    <p:extLst>
      <p:ext uri="{BB962C8B-B14F-4D97-AF65-F5344CB8AC3E}">
        <p14:creationId xmlns:p14="http://schemas.microsoft.com/office/powerpoint/2010/main" val="237952188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85000" lnSpcReduction="20000"/>
          </a:bodyPr>
          <a:lstStyle/>
          <a:p>
            <a:r>
              <a:rPr lang="en-GB" dirty="0"/>
              <a:t>After hanging her upside down from the beam, I tied her hands behind her back and dragged her up the </a:t>
            </a:r>
            <a:r>
              <a:rPr lang="en-GB" dirty="0" smtClean="0"/>
              <a:t>stairs. She </a:t>
            </a:r>
            <a:r>
              <a:rPr lang="en-GB" dirty="0"/>
              <a:t>said she still had a pain in her </a:t>
            </a:r>
            <a:r>
              <a:rPr lang="en-GB" dirty="0" smtClean="0"/>
              <a:t>ankles, and </a:t>
            </a:r>
            <a:r>
              <a:rPr lang="en-GB" dirty="0"/>
              <a:t>struggled playfully, saying 'No, no'. But I lit the candles and placed them on her shoulder and knee.</a:t>
            </a:r>
          </a:p>
          <a:p>
            <a:r>
              <a:rPr lang="en-GB" dirty="0"/>
              <a:t>'If you move, hot wax will drip onto you. Keep staying still as you are, be patient until the candles are burnt and gone.'</a:t>
            </a:r>
          </a:p>
          <a:p>
            <a:r>
              <a:rPr lang="en-GB" dirty="0"/>
              <a:t>'It feels hot, hot.'</a:t>
            </a:r>
          </a:p>
          <a:p>
            <a:r>
              <a:rPr lang="en-GB" dirty="0"/>
              <a:t>'If you move, I will place this new candle on your body, too.'</a:t>
            </a:r>
          </a:p>
          <a:p>
            <a:r>
              <a:rPr lang="en-GB" dirty="0"/>
              <a:t>As she moved her leg unintentionally, the drops from the candles run down from the knee to the instep.</a:t>
            </a:r>
          </a:p>
          <a:p>
            <a:r>
              <a:rPr lang="en-GB" dirty="0"/>
              <a:t>'So, I will </a:t>
            </a:r>
            <a:r>
              <a:rPr lang="en-GB" dirty="0" smtClean="0"/>
              <a:t>apply a </a:t>
            </a:r>
            <a:r>
              <a:rPr lang="en-GB" dirty="0"/>
              <a:t>gag as a punishment for moving your body. Then let's start the genuine candle torture.'</a:t>
            </a:r>
          </a:p>
          <a:p>
            <a:r>
              <a:rPr lang="en-GB" dirty="0"/>
              <a:t>Her confession afterwards: 'It was very pleasurable that hot wax ran down on my skin. I felt the thrill of being scared.'</a:t>
            </a:r>
          </a:p>
          <a:p>
            <a:endParaRPr lang="sv-SE" dirty="0"/>
          </a:p>
        </p:txBody>
      </p:sp>
      <p:sp>
        <p:nvSpPr>
          <p:cNvPr id="3" name="Rubrik 2"/>
          <p:cNvSpPr>
            <a:spLocks noGrp="1"/>
          </p:cNvSpPr>
          <p:nvPr>
            <p:ph type="title"/>
          </p:nvPr>
        </p:nvSpPr>
        <p:spPr/>
        <p:txBody>
          <a:bodyPr/>
          <a:lstStyle/>
          <a:p>
            <a:r>
              <a:rPr lang="ja-JP" altLang="sv-SE" dirty="0">
                <a:effectLst/>
              </a:rPr>
              <a:t>蝋燭</a:t>
            </a:r>
            <a:r>
              <a:rPr lang="sv-SE" dirty="0">
                <a:effectLst/>
              </a:rPr>
              <a:t> Rouyoku (candle-play) </a:t>
            </a:r>
            <a:endParaRPr lang="sv-SE" dirty="0"/>
          </a:p>
        </p:txBody>
      </p:sp>
    </p:spTree>
    <p:extLst>
      <p:ext uri="{BB962C8B-B14F-4D97-AF65-F5344CB8AC3E}">
        <p14:creationId xmlns:p14="http://schemas.microsoft.com/office/powerpoint/2010/main" val="1400028333"/>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23.2014-09-16 21.07.35.jpg"/>
          <p:cNvPicPr>
            <a:picLocks noGrp="1" noChangeAspect="1"/>
          </p:cNvPicPr>
          <p:nvPr>
            <p:ph idx="1"/>
          </p:nvPr>
        </p:nvPicPr>
        <p:blipFill>
          <a:blip r:embed="rId2" cstate="print">
            <a:extLst>
              <a:ext uri="{28A0092B-C50C-407E-A947-70E740481C1C}">
                <a14:useLocalDpi xmlns:a14="http://schemas.microsoft.com/office/drawing/2010/main" val="0"/>
              </a:ext>
            </a:extLst>
          </a:blip>
          <a:srcRect l="-70000" r="-70000"/>
          <a:stretch>
            <a:fillRect/>
          </a:stretch>
        </p:blipFill>
        <p:spPr/>
      </p:pic>
      <p:sp>
        <p:nvSpPr>
          <p:cNvPr id="3" name="Rubrik 2"/>
          <p:cNvSpPr>
            <a:spLocks noGrp="1"/>
          </p:cNvSpPr>
          <p:nvPr>
            <p:ph type="title"/>
          </p:nvPr>
        </p:nvSpPr>
        <p:spPr/>
        <p:txBody>
          <a:bodyPr/>
          <a:lstStyle/>
          <a:p>
            <a:r>
              <a:rPr lang="ja-JP" altLang="sv-SE" dirty="0">
                <a:effectLst/>
              </a:rPr>
              <a:t>蝋燭</a:t>
            </a:r>
            <a:r>
              <a:rPr lang="sv-SE" dirty="0">
                <a:effectLst/>
              </a:rPr>
              <a:t> Rouyoku (candle-play) </a:t>
            </a:r>
            <a:endParaRPr lang="sv-SE" dirty="0"/>
          </a:p>
        </p:txBody>
      </p:sp>
    </p:spTree>
    <p:extLst>
      <p:ext uri="{BB962C8B-B14F-4D97-AF65-F5344CB8AC3E}">
        <p14:creationId xmlns:p14="http://schemas.microsoft.com/office/powerpoint/2010/main" val="134089487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92500" lnSpcReduction="20000"/>
          </a:bodyPr>
          <a:lstStyle/>
          <a:p>
            <a:r>
              <a:rPr lang="en-GB" dirty="0"/>
              <a:t>To support one's weight of more than 40 kg by one rope on the naked body is painful. Furthermore, </a:t>
            </a:r>
            <a:r>
              <a:rPr lang="en-GB" dirty="0" smtClean="0"/>
              <a:t>suspension will </a:t>
            </a:r>
            <a:r>
              <a:rPr lang="en-GB" dirty="0"/>
              <a:t>create a situation where all resistance is futile. Tentatively I put rope on various places on the woman's body with the hands tied behind the back, then lifted her by using a pulley. But sometimes she was not able to bear the pain even before her body was raised in the air, or other times there was a lack of beauty as a figure. I got this photography as a result of having tried more than ten times.</a:t>
            </a:r>
          </a:p>
          <a:p>
            <a:r>
              <a:rPr lang="en-GB" dirty="0"/>
              <a:t>Therefore, I hope you all understand this is the one which was selected among over twenty pictures, which took several hours to shoot before and after this moment. Please appreciate this piece for it.</a:t>
            </a:r>
          </a:p>
          <a:p>
            <a:endParaRPr lang="sv-SE" dirty="0"/>
          </a:p>
        </p:txBody>
      </p:sp>
      <p:sp>
        <p:nvSpPr>
          <p:cNvPr id="3" name="Rubrik 2"/>
          <p:cNvSpPr>
            <a:spLocks noGrp="1"/>
          </p:cNvSpPr>
          <p:nvPr>
            <p:ph type="title"/>
          </p:nvPr>
        </p:nvSpPr>
        <p:spPr/>
        <p:txBody>
          <a:bodyPr>
            <a:normAutofit fontScale="90000"/>
          </a:bodyPr>
          <a:lstStyle/>
          <a:p>
            <a:r>
              <a:rPr lang="ja-JP" altLang="sv-SE" dirty="0">
                <a:effectLst/>
              </a:rPr>
              <a:t>滑車吊</a:t>
            </a:r>
            <a:r>
              <a:rPr lang="sv-SE" dirty="0">
                <a:effectLst/>
              </a:rPr>
              <a:t> Kasshazuri (pulley suspension) </a:t>
            </a:r>
            <a:endParaRPr lang="sv-SE" dirty="0"/>
          </a:p>
        </p:txBody>
      </p:sp>
    </p:spTree>
    <p:extLst>
      <p:ext uri="{BB962C8B-B14F-4D97-AF65-F5344CB8AC3E}">
        <p14:creationId xmlns:p14="http://schemas.microsoft.com/office/powerpoint/2010/main" val="419682068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25.2014-09-16 21.08.05.jpg"/>
          <p:cNvPicPr>
            <a:picLocks noGrp="1" noChangeAspect="1"/>
          </p:cNvPicPr>
          <p:nvPr>
            <p:ph idx="1"/>
          </p:nvPr>
        </p:nvPicPr>
        <p:blipFill>
          <a:blip r:embed="rId2" cstate="print">
            <a:extLst>
              <a:ext uri="{28A0092B-C50C-407E-A947-70E740481C1C}">
                <a14:useLocalDpi xmlns:a14="http://schemas.microsoft.com/office/drawing/2010/main" val="0"/>
              </a:ext>
            </a:extLst>
          </a:blip>
          <a:srcRect l="-70000" r="-70000"/>
          <a:stretch>
            <a:fillRect/>
          </a:stretch>
        </p:blipFill>
        <p:spPr/>
      </p:pic>
      <p:sp>
        <p:nvSpPr>
          <p:cNvPr id="3" name="Rubrik 2"/>
          <p:cNvSpPr>
            <a:spLocks noGrp="1"/>
          </p:cNvSpPr>
          <p:nvPr>
            <p:ph type="title"/>
          </p:nvPr>
        </p:nvSpPr>
        <p:spPr/>
        <p:txBody>
          <a:bodyPr>
            <a:normAutofit fontScale="90000"/>
          </a:bodyPr>
          <a:lstStyle/>
          <a:p>
            <a:r>
              <a:rPr lang="ja-JP" altLang="sv-SE" dirty="0">
                <a:effectLst/>
              </a:rPr>
              <a:t>滑車吊</a:t>
            </a:r>
            <a:r>
              <a:rPr lang="sv-SE" dirty="0">
                <a:effectLst/>
              </a:rPr>
              <a:t> Kasshazuri (pulley suspension) </a:t>
            </a:r>
            <a:endParaRPr lang="sv-SE" dirty="0"/>
          </a:p>
        </p:txBody>
      </p:sp>
    </p:spTree>
    <p:extLst>
      <p:ext uri="{BB962C8B-B14F-4D97-AF65-F5344CB8AC3E}">
        <p14:creationId xmlns:p14="http://schemas.microsoft.com/office/powerpoint/2010/main" val="38024459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77500" lnSpcReduction="20000"/>
          </a:bodyPr>
          <a:lstStyle/>
          <a:p>
            <a:r>
              <a:rPr lang="en-GB" dirty="0"/>
              <a:t>The beauty of the moment when a woman surrenders by being tied until her freedom is completely taken away, </a:t>
            </a:r>
            <a:r>
              <a:rPr lang="en-GB" dirty="0" smtClean="0"/>
              <a:t>the </a:t>
            </a:r>
            <a:r>
              <a:rPr lang="en-GB" dirty="0"/>
              <a:t>transfer of freedom over her own flesh and giving it to the other person, being helpless in the end after begging, resistance, being </a:t>
            </a:r>
            <a:r>
              <a:rPr lang="en-GB" dirty="0" smtClean="0"/>
              <a:t>humiliated…</a:t>
            </a:r>
            <a:endParaRPr lang="en-GB" dirty="0"/>
          </a:p>
          <a:p>
            <a:r>
              <a:rPr lang="en-GB" dirty="0"/>
              <a:t>The rope which is placed across her chest is taken </a:t>
            </a:r>
            <a:r>
              <a:rPr lang="en-GB" dirty="0" smtClean="0"/>
              <a:t>from behind </a:t>
            </a:r>
            <a:r>
              <a:rPr lang="en-GB" dirty="0"/>
              <a:t>her back </a:t>
            </a:r>
            <a:r>
              <a:rPr lang="en-GB" dirty="0" smtClean="0"/>
              <a:t>where it is bound </a:t>
            </a:r>
            <a:r>
              <a:rPr lang="en-GB" dirty="0"/>
              <a:t>around her wrists tightly, then brought back under the breasts with a knot there, wrapped tightly around the waist, so that a triangular shape is formed around her navel. Furthermore, the rope goes under her crotch from the front, tied at the point where all the ropes come together behind her back. Even the freedom to just stand up is not given to her.</a:t>
            </a:r>
          </a:p>
          <a:p>
            <a:r>
              <a:rPr lang="en-GB" dirty="0"/>
              <a:t>With the hands tied behind the back being the central focus on the upper body, and involving both legs, this is a satisfying posture for the beauty of surrender, melting into the harmonious feeling of being suppressed.</a:t>
            </a:r>
          </a:p>
          <a:p>
            <a:endParaRPr lang="sv-SE" dirty="0"/>
          </a:p>
        </p:txBody>
      </p:sp>
      <p:sp>
        <p:nvSpPr>
          <p:cNvPr id="3" name="Rubrik 2"/>
          <p:cNvSpPr>
            <a:spLocks noGrp="1"/>
          </p:cNvSpPr>
          <p:nvPr>
            <p:ph type="title"/>
          </p:nvPr>
        </p:nvSpPr>
        <p:spPr/>
        <p:txBody>
          <a:bodyPr/>
          <a:lstStyle/>
          <a:p>
            <a:r>
              <a:rPr lang="ja-JP" altLang="sv-SE" dirty="0">
                <a:effectLst/>
              </a:rPr>
              <a:t>観念</a:t>
            </a:r>
            <a:r>
              <a:rPr lang="sv-SE" dirty="0">
                <a:effectLst/>
              </a:rPr>
              <a:t> Kannen (surrender) </a:t>
            </a:r>
            <a:endParaRPr lang="sv-SE" dirty="0"/>
          </a:p>
        </p:txBody>
      </p:sp>
    </p:spTree>
    <p:extLst>
      <p:ext uri="{BB962C8B-B14F-4D97-AF65-F5344CB8AC3E}">
        <p14:creationId xmlns:p14="http://schemas.microsoft.com/office/powerpoint/2010/main" val="320526844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27.2014-09-16 21.08.30.jpg"/>
          <p:cNvPicPr>
            <a:picLocks noGrp="1" noChangeAspect="1"/>
          </p:cNvPicPr>
          <p:nvPr>
            <p:ph idx="1"/>
          </p:nvPr>
        </p:nvPicPr>
        <p:blipFill>
          <a:blip r:embed="rId2" cstate="print">
            <a:extLst>
              <a:ext uri="{28A0092B-C50C-407E-A947-70E740481C1C}">
                <a14:useLocalDpi xmlns:a14="http://schemas.microsoft.com/office/drawing/2010/main" val="0"/>
              </a:ext>
            </a:extLst>
          </a:blip>
          <a:srcRect l="-70000" r="-70000"/>
          <a:stretch>
            <a:fillRect/>
          </a:stretch>
        </p:blipFill>
        <p:spPr/>
      </p:pic>
      <p:sp>
        <p:nvSpPr>
          <p:cNvPr id="3" name="Rubrik 2"/>
          <p:cNvSpPr>
            <a:spLocks noGrp="1"/>
          </p:cNvSpPr>
          <p:nvPr>
            <p:ph type="title"/>
          </p:nvPr>
        </p:nvSpPr>
        <p:spPr/>
        <p:txBody>
          <a:bodyPr/>
          <a:lstStyle/>
          <a:p>
            <a:r>
              <a:rPr lang="ja-JP" altLang="sv-SE" dirty="0">
                <a:effectLst/>
              </a:rPr>
              <a:t>観念</a:t>
            </a:r>
            <a:r>
              <a:rPr lang="sv-SE" dirty="0">
                <a:effectLst/>
              </a:rPr>
              <a:t> Kannen (surrender) </a:t>
            </a:r>
            <a:endParaRPr lang="sv-SE" dirty="0"/>
          </a:p>
        </p:txBody>
      </p:sp>
    </p:spTree>
    <p:extLst>
      <p:ext uri="{BB962C8B-B14F-4D97-AF65-F5344CB8AC3E}">
        <p14:creationId xmlns:p14="http://schemas.microsoft.com/office/powerpoint/2010/main" val="98857537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85000" lnSpcReduction="20000"/>
          </a:bodyPr>
          <a:lstStyle/>
          <a:p>
            <a:r>
              <a:rPr lang="en-GB" dirty="0"/>
              <a:t>In the backyard of the solitary house far away from the suburban area, the dusk is filled with the evening haze, this is a fiesta of torturing a woman's body unfolding on the small veranda. All around is in slate grey colour, except the body of the woman sparkled white, which is tied up tightly with rough straw rope. Both legs are turned and twisted as if they are expressing agony in her heart.</a:t>
            </a:r>
          </a:p>
          <a:p>
            <a:r>
              <a:rPr lang="en-GB" dirty="0"/>
              <a:t>Even before she finished her words – ‘put something in my mouth and wrap it around’ - I forcibly put a piece of cloth in her mouth and made her wear a cloth gag. I didn't notice that it accidentally covered her eyes because the sun had gone down by then.</a:t>
            </a:r>
          </a:p>
          <a:p>
            <a:r>
              <a:rPr lang="en-GB" dirty="0"/>
              <a:t>After one photoflash, I slowly began to put my camera away, wondered how long she would last like this, being left on the veranda in the dark.</a:t>
            </a:r>
          </a:p>
          <a:p>
            <a:endParaRPr lang="sv-SE" dirty="0"/>
          </a:p>
        </p:txBody>
      </p:sp>
      <p:sp>
        <p:nvSpPr>
          <p:cNvPr id="3" name="Rubrik 2"/>
          <p:cNvSpPr>
            <a:spLocks noGrp="1"/>
          </p:cNvSpPr>
          <p:nvPr>
            <p:ph type="title"/>
          </p:nvPr>
        </p:nvSpPr>
        <p:spPr/>
        <p:txBody>
          <a:bodyPr/>
          <a:lstStyle/>
          <a:p>
            <a:r>
              <a:rPr lang="ja-JP" altLang="sv-SE" dirty="0">
                <a:effectLst/>
              </a:rPr>
              <a:t>荒縄</a:t>
            </a:r>
            <a:r>
              <a:rPr lang="sv-SE" dirty="0">
                <a:effectLst/>
              </a:rPr>
              <a:t> Aranawa (straw rope) </a:t>
            </a:r>
            <a:endParaRPr lang="sv-SE" dirty="0"/>
          </a:p>
        </p:txBody>
      </p:sp>
    </p:spTree>
    <p:extLst>
      <p:ext uri="{BB962C8B-B14F-4D97-AF65-F5344CB8AC3E}">
        <p14:creationId xmlns:p14="http://schemas.microsoft.com/office/powerpoint/2010/main" val="246836573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29.2014-09-16 21.08.59.jpg"/>
          <p:cNvPicPr>
            <a:picLocks noGrp="1" noChangeAspect="1"/>
          </p:cNvPicPr>
          <p:nvPr>
            <p:ph idx="1"/>
          </p:nvPr>
        </p:nvPicPr>
        <p:blipFill>
          <a:blip r:embed="rId2" cstate="print">
            <a:extLst>
              <a:ext uri="{28A0092B-C50C-407E-A947-70E740481C1C}">
                <a14:useLocalDpi xmlns:a14="http://schemas.microsoft.com/office/drawing/2010/main" val="0"/>
              </a:ext>
            </a:extLst>
          </a:blip>
          <a:srcRect l="-17523" r="-17523"/>
          <a:stretch>
            <a:fillRect/>
          </a:stretch>
        </p:blipFill>
        <p:spPr/>
      </p:pic>
      <p:sp>
        <p:nvSpPr>
          <p:cNvPr id="3" name="Rubrik 2"/>
          <p:cNvSpPr>
            <a:spLocks noGrp="1"/>
          </p:cNvSpPr>
          <p:nvPr>
            <p:ph type="title"/>
          </p:nvPr>
        </p:nvSpPr>
        <p:spPr/>
        <p:txBody>
          <a:bodyPr/>
          <a:lstStyle/>
          <a:p>
            <a:r>
              <a:rPr lang="ja-JP" altLang="sv-SE" dirty="0">
                <a:effectLst/>
              </a:rPr>
              <a:t>荒縄</a:t>
            </a:r>
            <a:r>
              <a:rPr lang="sv-SE" dirty="0">
                <a:effectLst/>
              </a:rPr>
              <a:t> Aranawa (straw rope) </a:t>
            </a:r>
            <a:endParaRPr lang="sv-SE" dirty="0"/>
          </a:p>
        </p:txBody>
      </p:sp>
    </p:spTree>
    <p:extLst>
      <p:ext uri="{BB962C8B-B14F-4D97-AF65-F5344CB8AC3E}">
        <p14:creationId xmlns:p14="http://schemas.microsoft.com/office/powerpoint/2010/main" val="85437109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92500" lnSpcReduction="10000"/>
          </a:bodyPr>
          <a:lstStyle/>
          <a:p>
            <a:r>
              <a:rPr lang="en-GB" dirty="0"/>
              <a:t>A beautiful sacrifice on an altar, as the proverb says - like a carp on the cutting board. “How to be cooked, it is entirely up to all of you” - this is her kind words. “Pinch or tickle me as you like.” As she is being sacrificed, she has prepared herself for it from the beginning, thus letting her naked body be tied and placing herself on the surface which is one level higher from the floor. She said: “My thighs, breasts and arms are aching and throbbing for pleasure, they are waiting to be cooked by you. Please finish me off at once. With my wrists tied </a:t>
            </a:r>
            <a:r>
              <a:rPr lang="en-GB" dirty="0" smtClean="0"/>
              <a:t>high behind </a:t>
            </a:r>
            <a:r>
              <a:rPr lang="en-GB" dirty="0"/>
              <a:t>my </a:t>
            </a:r>
            <a:r>
              <a:rPr lang="en-GB" dirty="0" smtClean="0"/>
              <a:t>back, </a:t>
            </a:r>
            <a:r>
              <a:rPr lang="en-GB" dirty="0"/>
              <a:t>the pain they are giving me is unbearable.”</a:t>
            </a:r>
          </a:p>
          <a:p>
            <a:r>
              <a:rPr lang="en-GB" dirty="0"/>
              <a:t>Please someone try to come up with an idea of how to torture her next.</a:t>
            </a:r>
          </a:p>
          <a:p>
            <a:endParaRPr lang="sv-SE" dirty="0"/>
          </a:p>
        </p:txBody>
      </p:sp>
      <p:sp>
        <p:nvSpPr>
          <p:cNvPr id="3" name="Rubrik 2"/>
          <p:cNvSpPr>
            <a:spLocks noGrp="1"/>
          </p:cNvSpPr>
          <p:nvPr>
            <p:ph type="title"/>
          </p:nvPr>
        </p:nvSpPr>
        <p:spPr/>
        <p:txBody>
          <a:bodyPr/>
          <a:lstStyle/>
          <a:p>
            <a:r>
              <a:rPr lang="ja-JP" altLang="sv-SE" dirty="0">
                <a:effectLst/>
              </a:rPr>
              <a:t>犠牲台</a:t>
            </a:r>
            <a:r>
              <a:rPr lang="sv-SE" dirty="0">
                <a:effectLst/>
              </a:rPr>
              <a:t> Giseidai (an altar) </a:t>
            </a:r>
            <a:endParaRPr lang="sv-SE" dirty="0"/>
          </a:p>
        </p:txBody>
      </p:sp>
    </p:spTree>
    <p:extLst>
      <p:ext uri="{BB962C8B-B14F-4D97-AF65-F5344CB8AC3E}">
        <p14:creationId xmlns:p14="http://schemas.microsoft.com/office/powerpoint/2010/main" val="1293981089"/>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31.2014-09-16 21.09.24.jpg"/>
          <p:cNvPicPr>
            <a:picLocks noGrp="1" noChangeAspect="1"/>
          </p:cNvPicPr>
          <p:nvPr>
            <p:ph idx="1"/>
          </p:nvPr>
        </p:nvPicPr>
        <p:blipFill>
          <a:blip r:embed="rId2" cstate="print">
            <a:extLst>
              <a:ext uri="{28A0092B-C50C-407E-A947-70E740481C1C}">
                <a14:useLocalDpi xmlns:a14="http://schemas.microsoft.com/office/drawing/2010/main" val="0"/>
              </a:ext>
            </a:extLst>
          </a:blip>
          <a:srcRect l="-17523" r="-17523"/>
          <a:stretch>
            <a:fillRect/>
          </a:stretch>
        </p:blipFill>
        <p:spPr/>
      </p:pic>
      <p:sp>
        <p:nvSpPr>
          <p:cNvPr id="3" name="Rubrik 2"/>
          <p:cNvSpPr>
            <a:spLocks noGrp="1"/>
          </p:cNvSpPr>
          <p:nvPr>
            <p:ph type="title"/>
          </p:nvPr>
        </p:nvSpPr>
        <p:spPr/>
        <p:txBody>
          <a:bodyPr/>
          <a:lstStyle/>
          <a:p>
            <a:r>
              <a:rPr lang="ja-JP" altLang="sv-SE" dirty="0">
                <a:effectLst/>
              </a:rPr>
              <a:t>犠牲台</a:t>
            </a:r>
            <a:r>
              <a:rPr lang="sv-SE" dirty="0">
                <a:effectLst/>
              </a:rPr>
              <a:t> Giseidai (an altar) </a:t>
            </a:r>
            <a:endParaRPr lang="sv-SE" dirty="0"/>
          </a:p>
        </p:txBody>
      </p:sp>
    </p:spTree>
    <p:extLst>
      <p:ext uri="{BB962C8B-B14F-4D97-AF65-F5344CB8AC3E}">
        <p14:creationId xmlns:p14="http://schemas.microsoft.com/office/powerpoint/2010/main" val="350876432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85000" lnSpcReduction="10000"/>
          </a:bodyPr>
          <a:lstStyle/>
          <a:p>
            <a:r>
              <a:rPr lang="en-GB" dirty="0"/>
              <a:t>In the pose it looks as if she is throwing out her chest as she </a:t>
            </a:r>
            <a:r>
              <a:rPr lang="en-GB" dirty="0" smtClean="0"/>
              <a:t>lays </a:t>
            </a:r>
            <a:r>
              <a:rPr lang="en-GB" dirty="0"/>
              <a:t>on her back with her hands tied behind her. This model has just become eighteen years old, her body silhouette is still developing, so we can not expect a voluptuousness from the breast and the waist of a woman.</a:t>
            </a:r>
          </a:p>
          <a:p>
            <a:r>
              <a:rPr lang="en-GB" dirty="0"/>
              <a:t>I intended to emphasize the beauty of her profile with a gag, using a cloth to cover her nose and mouth.</a:t>
            </a:r>
          </a:p>
          <a:p>
            <a:r>
              <a:rPr lang="en-GB" dirty="0"/>
              <a:t>At first I pushed a handkerchief into her mouth, then covered it with pieces of random </a:t>
            </a:r>
            <a:r>
              <a:rPr lang="en-GB" dirty="0" smtClean="0"/>
              <a:t>pieces of cloth I </a:t>
            </a:r>
            <a:r>
              <a:rPr lang="en-GB" dirty="0"/>
              <a:t>was able to find around. However, because those pieces of </a:t>
            </a:r>
            <a:r>
              <a:rPr lang="en-GB" dirty="0" smtClean="0"/>
              <a:t>cloth </a:t>
            </a:r>
            <a:r>
              <a:rPr lang="en-GB" dirty="0"/>
              <a:t>were not like one long towel, the extra bits and pieces were squeezed out and it made it look really flabby visually. This is regrettable.</a:t>
            </a:r>
          </a:p>
          <a:p>
            <a:r>
              <a:rPr lang="en-GB" dirty="0"/>
              <a:t>I wonder if something like a traditional Japanese </a:t>
            </a:r>
            <a:r>
              <a:rPr lang="en-GB" dirty="0" err="1"/>
              <a:t>tenugui</a:t>
            </a:r>
            <a:r>
              <a:rPr lang="en-GB" dirty="0"/>
              <a:t> might have been better.</a:t>
            </a:r>
          </a:p>
          <a:p>
            <a:endParaRPr lang="sv-SE" dirty="0"/>
          </a:p>
        </p:txBody>
      </p:sp>
      <p:sp>
        <p:nvSpPr>
          <p:cNvPr id="3" name="Rubrik 2"/>
          <p:cNvSpPr>
            <a:spLocks noGrp="1"/>
          </p:cNvSpPr>
          <p:nvPr>
            <p:ph type="title"/>
          </p:nvPr>
        </p:nvSpPr>
        <p:spPr/>
        <p:txBody>
          <a:bodyPr/>
          <a:lstStyle/>
          <a:p>
            <a:r>
              <a:rPr lang="ja-JP" altLang="en-US" dirty="0">
                <a:effectLst/>
              </a:rPr>
              <a:t>猿ぐつわ </a:t>
            </a:r>
            <a:r>
              <a:rPr lang="en-US" altLang="ja-JP" dirty="0">
                <a:effectLst/>
              </a:rPr>
              <a:t>(a gag)</a:t>
            </a:r>
            <a:r>
              <a:rPr lang="ja-JP" altLang="en-US" dirty="0">
                <a:effectLst/>
              </a:rPr>
              <a:t> </a:t>
            </a:r>
            <a:endParaRPr lang="sv-SE" dirty="0"/>
          </a:p>
        </p:txBody>
      </p:sp>
    </p:spTree>
    <p:extLst>
      <p:ext uri="{BB962C8B-B14F-4D97-AF65-F5344CB8AC3E}">
        <p14:creationId xmlns:p14="http://schemas.microsoft.com/office/powerpoint/2010/main" val="462431826"/>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33.2014-09-16 21.09.47.jpg"/>
          <p:cNvPicPr>
            <a:picLocks noGrp="1" noChangeAspect="1"/>
          </p:cNvPicPr>
          <p:nvPr>
            <p:ph idx="1"/>
          </p:nvPr>
        </p:nvPicPr>
        <p:blipFill>
          <a:blip r:embed="rId2" cstate="print">
            <a:extLst>
              <a:ext uri="{28A0092B-C50C-407E-A947-70E740481C1C}">
                <a14:useLocalDpi xmlns:a14="http://schemas.microsoft.com/office/drawing/2010/main" val="0"/>
              </a:ext>
            </a:extLst>
          </a:blip>
          <a:srcRect l="-17523" r="-17523"/>
          <a:stretch>
            <a:fillRect/>
          </a:stretch>
        </p:blipFill>
        <p:spPr/>
      </p:pic>
      <p:sp>
        <p:nvSpPr>
          <p:cNvPr id="3" name="Rubrik 2"/>
          <p:cNvSpPr>
            <a:spLocks noGrp="1"/>
          </p:cNvSpPr>
          <p:nvPr>
            <p:ph type="title"/>
          </p:nvPr>
        </p:nvSpPr>
        <p:spPr/>
        <p:txBody>
          <a:bodyPr/>
          <a:lstStyle/>
          <a:p>
            <a:r>
              <a:rPr lang="ja-JP" altLang="en-US" dirty="0">
                <a:effectLst/>
              </a:rPr>
              <a:t>猿ぐつわ </a:t>
            </a:r>
            <a:r>
              <a:rPr lang="en-US" altLang="ja-JP" dirty="0">
                <a:effectLst/>
              </a:rPr>
              <a:t>(a gag)</a:t>
            </a:r>
            <a:r>
              <a:rPr lang="ja-JP" altLang="en-US" dirty="0">
                <a:effectLst/>
              </a:rPr>
              <a:t> </a:t>
            </a:r>
            <a:endParaRPr lang="sv-SE" dirty="0"/>
          </a:p>
        </p:txBody>
      </p:sp>
    </p:spTree>
    <p:extLst>
      <p:ext uri="{BB962C8B-B14F-4D97-AF65-F5344CB8AC3E}">
        <p14:creationId xmlns:p14="http://schemas.microsoft.com/office/powerpoint/2010/main" val="91392385"/>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r>
              <a:rPr lang="sv-SE" i="1" dirty="0" err="1" smtClean="0"/>
              <a:t>Beautifully</a:t>
            </a:r>
            <a:r>
              <a:rPr lang="sv-SE" i="1" dirty="0" smtClean="0"/>
              <a:t> </a:t>
            </a:r>
            <a:r>
              <a:rPr lang="sv-SE" i="1" dirty="0" err="1" smtClean="0"/>
              <a:t>Bound</a:t>
            </a:r>
            <a:r>
              <a:rPr lang="sv-SE" i="1" dirty="0" smtClean="0"/>
              <a:t> </a:t>
            </a:r>
            <a:r>
              <a:rPr lang="sv-SE" dirty="0" smtClean="0"/>
              <a:t>is </a:t>
            </a:r>
            <a:r>
              <a:rPr lang="sv-SE" dirty="0" err="1" smtClean="0"/>
              <a:t>one</a:t>
            </a:r>
            <a:r>
              <a:rPr lang="sv-SE" dirty="0" smtClean="0"/>
              <a:t> </a:t>
            </a:r>
            <a:r>
              <a:rPr lang="sv-SE" dirty="0" err="1" smtClean="0"/>
              <a:t>of</a:t>
            </a:r>
            <a:r>
              <a:rPr lang="sv-SE" dirty="0" smtClean="0"/>
              <a:t> the treasures in a </a:t>
            </a:r>
            <a:r>
              <a:rPr lang="sv-SE" dirty="0" err="1" smtClean="0"/>
              <a:t>large</a:t>
            </a:r>
            <a:r>
              <a:rPr lang="sv-SE" dirty="0" smtClean="0"/>
              <a:t> </a:t>
            </a:r>
            <a:r>
              <a:rPr lang="sv-SE" dirty="0" err="1" smtClean="0"/>
              <a:t>collection</a:t>
            </a:r>
            <a:r>
              <a:rPr lang="sv-SE" dirty="0" smtClean="0"/>
              <a:t> </a:t>
            </a:r>
            <a:r>
              <a:rPr lang="sv-SE" dirty="0" err="1" smtClean="0"/>
              <a:t>of</a:t>
            </a:r>
            <a:r>
              <a:rPr lang="sv-SE" dirty="0" smtClean="0"/>
              <a:t> </a:t>
            </a:r>
            <a:r>
              <a:rPr lang="sv-SE" dirty="0" err="1" smtClean="0"/>
              <a:t>Japanese</a:t>
            </a:r>
            <a:r>
              <a:rPr lang="sv-SE" dirty="0" smtClean="0"/>
              <a:t> </a:t>
            </a:r>
            <a:r>
              <a:rPr lang="sv-SE" dirty="0" err="1" smtClean="0"/>
              <a:t>Kinbaku</a:t>
            </a:r>
            <a:r>
              <a:rPr lang="sv-SE" dirty="0" smtClean="0"/>
              <a:t> material in Stockholm, Sweden. It </a:t>
            </a:r>
            <a:r>
              <a:rPr lang="sv-SE" dirty="0" err="1" smtClean="0"/>
              <a:t>contains</a:t>
            </a:r>
            <a:r>
              <a:rPr lang="sv-SE" dirty="0" smtClean="0"/>
              <a:t> </a:t>
            </a:r>
            <a:r>
              <a:rPr lang="sv-SE" dirty="0" err="1" smtClean="0"/>
              <a:t>many</a:t>
            </a:r>
            <a:r>
              <a:rPr lang="sv-SE" dirty="0" smtClean="0"/>
              <a:t> </a:t>
            </a:r>
            <a:r>
              <a:rPr lang="sv-SE" dirty="0" err="1" smtClean="0"/>
              <a:t>hundreds</a:t>
            </a:r>
            <a:r>
              <a:rPr lang="sv-SE" dirty="0" smtClean="0"/>
              <a:t> </a:t>
            </a:r>
            <a:r>
              <a:rPr lang="sv-SE" dirty="0" err="1" smtClean="0"/>
              <a:t>of</a:t>
            </a:r>
            <a:r>
              <a:rPr lang="sv-SE" dirty="0" smtClean="0"/>
              <a:t> </a:t>
            </a:r>
            <a:r>
              <a:rPr lang="sv-SE" dirty="0" err="1" smtClean="0"/>
              <a:t>items</a:t>
            </a:r>
            <a:r>
              <a:rPr lang="sv-SE" dirty="0" smtClean="0"/>
              <a:t>, </a:t>
            </a:r>
            <a:r>
              <a:rPr lang="sv-SE" dirty="0" err="1" smtClean="0"/>
              <a:t>spanning</a:t>
            </a:r>
            <a:r>
              <a:rPr lang="sv-SE" dirty="0" smtClean="0"/>
              <a:t> from original </a:t>
            </a:r>
            <a:r>
              <a:rPr lang="sv-SE" dirty="0" err="1" smtClean="0"/>
              <a:t>sketches</a:t>
            </a:r>
            <a:r>
              <a:rPr lang="sv-SE" dirty="0" smtClean="0"/>
              <a:t> by </a:t>
            </a:r>
            <a:r>
              <a:rPr lang="sv-SE" dirty="0" err="1" smtClean="0"/>
              <a:t>Itoh</a:t>
            </a:r>
            <a:r>
              <a:rPr lang="sv-SE" dirty="0" smtClean="0"/>
              <a:t> </a:t>
            </a:r>
            <a:r>
              <a:rPr lang="sv-SE" dirty="0" err="1" smtClean="0"/>
              <a:t>Seiu</a:t>
            </a:r>
            <a:r>
              <a:rPr lang="sv-SE" dirty="0" smtClean="0"/>
              <a:t> </a:t>
            </a:r>
            <a:r>
              <a:rPr lang="sv-SE" dirty="0" err="1" smtClean="0"/>
              <a:t>to</a:t>
            </a:r>
            <a:r>
              <a:rPr lang="sv-SE" dirty="0" smtClean="0"/>
              <a:t> the </a:t>
            </a:r>
            <a:r>
              <a:rPr lang="sv-SE" dirty="0" err="1" smtClean="0"/>
              <a:t>latest</a:t>
            </a:r>
            <a:r>
              <a:rPr lang="sv-SE" dirty="0" smtClean="0"/>
              <a:t> DVDs </a:t>
            </a:r>
            <a:r>
              <a:rPr lang="sv-SE" dirty="0" err="1" smtClean="0"/>
              <a:t>of</a:t>
            </a:r>
            <a:r>
              <a:rPr lang="sv-SE" dirty="0" smtClean="0"/>
              <a:t> </a:t>
            </a:r>
            <a:r>
              <a:rPr lang="sv-SE" dirty="0" err="1" smtClean="0"/>
              <a:t>contemporary</a:t>
            </a:r>
            <a:r>
              <a:rPr lang="sv-SE" dirty="0" smtClean="0"/>
              <a:t> </a:t>
            </a:r>
            <a:r>
              <a:rPr lang="sv-SE" dirty="0" err="1" smtClean="0"/>
              <a:t>bakushi</a:t>
            </a:r>
            <a:r>
              <a:rPr lang="sv-SE" dirty="0" smtClean="0"/>
              <a:t>.</a:t>
            </a:r>
          </a:p>
          <a:p>
            <a:r>
              <a:rPr lang="sv-SE" dirty="0" err="1" smtClean="0"/>
              <a:t>Some</a:t>
            </a:r>
            <a:r>
              <a:rPr lang="sv-SE" dirty="0" smtClean="0"/>
              <a:t> </a:t>
            </a:r>
            <a:r>
              <a:rPr lang="sv-SE" dirty="0" err="1" smtClean="0"/>
              <a:t>of</a:t>
            </a:r>
            <a:r>
              <a:rPr lang="sv-SE" dirty="0" smtClean="0"/>
              <a:t> the </a:t>
            </a:r>
            <a:r>
              <a:rPr lang="sv-SE" dirty="0" err="1" smtClean="0"/>
              <a:t>printed</a:t>
            </a:r>
            <a:r>
              <a:rPr lang="sv-SE" dirty="0" smtClean="0"/>
              <a:t> material is </a:t>
            </a:r>
            <a:r>
              <a:rPr lang="sv-SE" dirty="0" err="1" smtClean="0"/>
              <a:t>presented</a:t>
            </a:r>
            <a:r>
              <a:rPr lang="sv-SE" dirty="0" smtClean="0"/>
              <a:t> </a:t>
            </a:r>
            <a:r>
              <a:rPr lang="sv-SE" dirty="0" err="1" smtClean="0"/>
              <a:t>with</a:t>
            </a:r>
            <a:r>
              <a:rPr lang="sv-SE" dirty="0" smtClean="0"/>
              <a:t> </a:t>
            </a:r>
            <a:r>
              <a:rPr lang="sv-SE" dirty="0" err="1" smtClean="0"/>
              <a:t>free</a:t>
            </a:r>
            <a:r>
              <a:rPr lang="sv-SE" dirty="0" smtClean="0"/>
              <a:t> access on </a:t>
            </a:r>
            <a:r>
              <a:rPr lang="sv-SE" dirty="0" err="1" smtClean="0"/>
              <a:t>www.kinbakubooks.wordpress.com</a:t>
            </a:r>
            <a:endParaRPr lang="sv-SE" dirty="0"/>
          </a:p>
        </p:txBody>
      </p:sp>
      <p:sp>
        <p:nvSpPr>
          <p:cNvPr id="3" name="Rubrik 2"/>
          <p:cNvSpPr>
            <a:spLocks noGrp="1"/>
          </p:cNvSpPr>
          <p:nvPr>
            <p:ph type="title"/>
          </p:nvPr>
        </p:nvSpPr>
        <p:spPr/>
        <p:txBody>
          <a:bodyPr/>
          <a:lstStyle/>
          <a:p>
            <a:r>
              <a:rPr lang="sv-SE" dirty="0" smtClean="0"/>
              <a:t>The </a:t>
            </a:r>
            <a:r>
              <a:rPr lang="sv-SE" dirty="0" err="1" smtClean="0"/>
              <a:t>Kinbaku</a:t>
            </a:r>
            <a:r>
              <a:rPr lang="sv-SE" dirty="0" smtClean="0"/>
              <a:t> Books </a:t>
            </a:r>
            <a:r>
              <a:rPr lang="sv-SE" dirty="0" err="1" smtClean="0"/>
              <a:t>blog</a:t>
            </a:r>
            <a:endParaRPr lang="sv-SE" dirty="0"/>
          </a:p>
        </p:txBody>
      </p:sp>
    </p:spTree>
    <p:extLst>
      <p:ext uri="{BB962C8B-B14F-4D97-AF65-F5344CB8AC3E}">
        <p14:creationId xmlns:p14="http://schemas.microsoft.com/office/powerpoint/2010/main" val="12345793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Papper.thmx</Template>
  <TotalTime>233</TotalTime>
  <Words>2893</Words>
  <Application>Microsoft Macintosh PowerPoint</Application>
  <PresentationFormat>Bildspel på skärmen (4:3)</PresentationFormat>
  <Paragraphs>112</Paragraphs>
  <Slides>44</Slides>
  <Notes>0</Notes>
  <HiddenSlides>0</HiddenSlides>
  <MMClips>0</MMClips>
  <ScaleCrop>false</ScaleCrop>
  <HeadingPairs>
    <vt:vector size="4" baseType="variant">
      <vt:variant>
        <vt:lpstr>Tema</vt:lpstr>
      </vt:variant>
      <vt:variant>
        <vt:i4>1</vt:i4>
      </vt:variant>
      <vt:variant>
        <vt:lpstr>Bildrubriker</vt:lpstr>
      </vt:variant>
      <vt:variant>
        <vt:i4>44</vt:i4>
      </vt:variant>
    </vt:vector>
  </HeadingPairs>
  <TitlesOfParts>
    <vt:vector size="45" baseType="lpstr">
      <vt:lpstr>Papper</vt:lpstr>
      <vt:lpstr>Beautifully Bound (1953)</vt:lpstr>
      <vt:lpstr>Beautifully Bound (1953)</vt:lpstr>
      <vt:lpstr>Early Kinbaku publishing</vt:lpstr>
      <vt:lpstr>Rope: Minomura Kou</vt:lpstr>
      <vt:lpstr>Minomura Kou (”Kita Reiko”)</vt:lpstr>
      <vt:lpstr>Kawabata Tanako</vt:lpstr>
      <vt:lpstr>Rope: Kawabata Tanako (1953)</vt:lpstr>
      <vt:lpstr>Kawabata Tanako – Kinbaku model</vt:lpstr>
      <vt:lpstr>Kawabata in Kitan Club (May/June 1952)</vt:lpstr>
      <vt:lpstr>Beautifully Bound: Texts and Images</vt:lpstr>
      <vt:lpstr>Beautifully Bound: Texts and Images</vt:lpstr>
      <vt:lpstr> 海老責　Ebi Zeme </vt:lpstr>
      <vt:lpstr>Ebi Zeme</vt:lpstr>
      <vt:lpstr>高手小手 Takate Kote </vt:lpstr>
      <vt:lpstr>高手小手 Takate Kote </vt:lpstr>
      <vt:lpstr>芋虫 Imo mushi (caterpillar tie) </vt:lpstr>
      <vt:lpstr>芋虫 Imo mushi </vt:lpstr>
      <vt:lpstr>乳房 Chibusa (breast tie) </vt:lpstr>
      <vt:lpstr>乳房 Chibusa (breast tie) </vt:lpstr>
      <vt:lpstr>床の置物 Toko no Okimono (an ornament in an alcove) </vt:lpstr>
      <vt:lpstr>床の置物 Toko no Okimono (an ornament in an alcove) </vt:lpstr>
      <vt:lpstr>紅と白 Aka to Shiro (Red and White) </vt:lpstr>
      <vt:lpstr>紅と白 Aka to Shiro (Red and White) </vt:lpstr>
      <vt:lpstr>目の綾 Me no Aya </vt:lpstr>
      <vt:lpstr>目の綾 Me no Aya </vt:lpstr>
      <vt:lpstr>雁字搦目 Ganji Garame (Immobilizing tie ) </vt:lpstr>
      <vt:lpstr>雁字搦目 Ganji Garame (Immobilizing tie) </vt:lpstr>
      <vt:lpstr>足枷 Ashikase (fetters) </vt:lpstr>
      <vt:lpstr>足枷 Ashikase (fetters) </vt:lpstr>
      <vt:lpstr>鞭打 Muchiuchi (whipping) </vt:lpstr>
      <vt:lpstr>鞭打 Muchiuchi (whipping) </vt:lpstr>
      <vt:lpstr>蝋燭 Rouyoku (candle-play) </vt:lpstr>
      <vt:lpstr>蝋燭 Rouyoku (candle-play) </vt:lpstr>
      <vt:lpstr>滑車吊 Kasshazuri (pulley suspension) </vt:lpstr>
      <vt:lpstr>滑車吊 Kasshazuri (pulley suspension) </vt:lpstr>
      <vt:lpstr>観念 Kannen (surrender) </vt:lpstr>
      <vt:lpstr>観念 Kannen (surrender) </vt:lpstr>
      <vt:lpstr>荒縄 Aranawa (straw rope) </vt:lpstr>
      <vt:lpstr>荒縄 Aranawa (straw rope) </vt:lpstr>
      <vt:lpstr>犠牲台 Giseidai (an altar) </vt:lpstr>
      <vt:lpstr>犠牲台 Giseidai (an altar) </vt:lpstr>
      <vt:lpstr>猿ぐつわ (a gag) </vt:lpstr>
      <vt:lpstr>猿ぐつわ (a gag) </vt:lpstr>
      <vt:lpstr>The Kinbaku Books blog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Beautifully Bound (1953)</dc:title>
  <dc:creator>Christian Nilsson</dc:creator>
  <cp:lastModifiedBy>Christian Nilsson</cp:lastModifiedBy>
  <cp:revision>31</cp:revision>
  <dcterms:created xsi:type="dcterms:W3CDTF">2015-01-11T13:22:00Z</dcterms:created>
  <dcterms:modified xsi:type="dcterms:W3CDTF">2015-01-29T11:22:55Z</dcterms:modified>
</cp:coreProperties>
</file>